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329" r:id="rId2"/>
    <p:sldId id="257" r:id="rId3"/>
    <p:sldId id="340" r:id="rId4"/>
    <p:sldId id="350" r:id="rId5"/>
    <p:sldId id="341" r:id="rId6"/>
    <p:sldId id="342" r:id="rId7"/>
    <p:sldId id="343" r:id="rId8"/>
    <p:sldId id="349" r:id="rId9"/>
    <p:sldId id="344" r:id="rId10"/>
    <p:sldId id="345" r:id="rId11"/>
    <p:sldId id="346" r:id="rId12"/>
    <p:sldId id="347" r:id="rId13"/>
    <p:sldId id="348" r:id="rId14"/>
    <p:sldId id="351" r:id="rId15"/>
    <p:sldId id="283" r:id="rId16"/>
    <p:sldId id="286" r:id="rId17"/>
    <p:sldId id="285" r:id="rId18"/>
    <p:sldId id="337" r:id="rId19"/>
    <p:sldId id="291" r:id="rId20"/>
    <p:sldId id="339" r:id="rId21"/>
    <p:sldId id="353" r:id="rId22"/>
    <p:sldId id="361" r:id="rId23"/>
    <p:sldId id="356" r:id="rId24"/>
    <p:sldId id="359" r:id="rId25"/>
    <p:sldId id="352" r:id="rId26"/>
    <p:sldId id="354" r:id="rId27"/>
    <p:sldId id="357" r:id="rId28"/>
    <p:sldId id="358" r:id="rId29"/>
    <p:sldId id="355" r:id="rId30"/>
    <p:sldId id="330" r:id="rId31"/>
    <p:sldId id="331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118437F-8E5A-FF4D-B1E8-F4F19024A799}">
          <p14:sldIdLst>
            <p14:sldId id="329"/>
            <p14:sldId id="257"/>
            <p14:sldId id="340"/>
          </p14:sldIdLst>
        </p14:section>
        <p14:section name="프로젝트 개요" id="{B509CD6B-B1EE-6548-8F5D-D3610921ADD1}">
          <p14:sldIdLst>
            <p14:sldId id="350"/>
            <p14:sldId id="341"/>
            <p14:sldId id="342"/>
            <p14:sldId id="343"/>
          </p14:sldIdLst>
        </p14:section>
        <p14:section name="프로젝트 계획" id="{FEF5BD75-B84E-AB4C-8417-C99FF75671C7}">
          <p14:sldIdLst>
            <p14:sldId id="349"/>
            <p14:sldId id="344"/>
            <p14:sldId id="345"/>
            <p14:sldId id="346"/>
            <p14:sldId id="347"/>
            <p14:sldId id="348"/>
          </p14:sldIdLst>
        </p14:section>
        <p14:section name="설계와 구현" id="{5C37E47A-A6C6-684A-98BA-97C60617D4DE}">
          <p14:sldIdLst>
            <p14:sldId id="351"/>
            <p14:sldId id="283"/>
            <p14:sldId id="286"/>
            <p14:sldId id="285"/>
            <p14:sldId id="337"/>
            <p14:sldId id="291"/>
            <p14:sldId id="339"/>
            <p14:sldId id="353"/>
            <p14:sldId id="361"/>
            <p14:sldId id="356"/>
            <p14:sldId id="359"/>
          </p14:sldIdLst>
        </p14:section>
        <p14:section name="결과물" id="{157D7AF7-BA80-244D-B777-D3CFE0992FE3}">
          <p14:sldIdLst>
            <p14:sldId id="352"/>
            <p14:sldId id="354"/>
            <p14:sldId id="357"/>
            <p14:sldId id="358"/>
            <p14:sldId id="355"/>
            <p14:sldId id="330"/>
            <p14:sldId id="33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41A2"/>
    <a:srgbClr val="FFDC17"/>
    <a:srgbClr val="5F2D9A"/>
    <a:srgbClr val="3C1C62"/>
    <a:srgbClr val="1F163A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35" autoAdjust="0"/>
    <p:restoredTop sz="84762" autoAdjust="0"/>
  </p:normalViewPr>
  <p:slideViewPr>
    <p:cSldViewPr snapToGrid="0">
      <p:cViewPr>
        <p:scale>
          <a:sx n="110" d="100"/>
          <a:sy n="110" d="100"/>
        </p:scale>
        <p:origin x="1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73EEE73-1661-4DE1-EF2A-0152B49D3A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B716FD0-5DEC-4040-BECC-12C60D4D7C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62B513-BFAA-4E78-81E2-9F85D3E68AE5}" type="datetimeFigureOut">
              <a:rPr lang="ko-KR" altLang="en-US" smtClean="0"/>
              <a:t>2022. 10. 28.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FEDE26-B8E6-3CEC-51D4-04BC28EDFDF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D554B1-2492-A646-F437-9CE2A1E11C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44F8B-6047-4492-9E84-248D82FC2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96814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C0C2D-40C9-42C8-9BBF-DDCCF60189FE}" type="datetimeFigureOut">
              <a:rPr lang="ko-KR" altLang="en-US" smtClean="0"/>
              <a:t>2022. 10. 28.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A7D1C7-E3A1-4C62-AD78-508699C87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28987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6F8663-2C57-18A7-DC49-CDEFB179FF0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8541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6F8663-2C57-18A7-DC49-CDEFB179FF0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961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6F8663-2C57-18A7-DC49-CDEFB179FF0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192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6F8663-2C57-18A7-DC49-CDEFB179FF0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025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6A193-E255-8247-B41F-D1D4EE488BF7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496516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5740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5258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94608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3834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47393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5740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6A193-E255-8247-B41F-D1D4EE488BF7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075557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42801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06069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09543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31091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6A193-E255-8247-B41F-D1D4EE488BF7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631501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98441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67050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84627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55236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200000"/>
              </a:lnSpc>
              <a:buAutoNum type="arabicPeriod"/>
              <a:defRPr/>
            </a:pP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484C8B-4355-B590-84D2-797DF05481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337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6A193-E255-8247-B41F-D1D4EE488BF7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795560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200000"/>
              </a:lnSpc>
              <a:buAutoNum type="arabicPeriod"/>
              <a:defRPr/>
            </a:pP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484C8B-4355-B590-84D2-797DF05481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0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6F8663-2C57-18A7-DC49-CDEFB179FF0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833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6F8663-2C57-18A7-DC49-CDEFB179FF0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271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6F8663-2C57-18A7-DC49-CDEFB179FF0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151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6A193-E255-8247-B41F-D1D4EE488BF7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43170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6F8663-2C57-18A7-DC49-CDEFB179FF0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182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6F8663-2C57-18A7-DC49-CDEFB179FF0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730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574B7E-458D-5587-C28F-99A1C4B373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BA60AD-F6B0-EDD6-4F54-80DEA998CC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560BB7-D59C-ABC7-9510-F3BD48F44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4CB28-6EDC-4C98-9772-03DEC573175F}" type="datetime1">
              <a:rPr lang="ko-KR" altLang="en-US" smtClean="0"/>
              <a:t>2022. 10. 28.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F10268-B99A-47CD-D52E-7C57117D9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아시아경제교육센터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5A8B83-AAFF-F6A1-E250-F6A39DA4A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13C86-F289-4042-9843-4323E297CCC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4748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24FDF22E-B7B5-961E-7FE5-B567BFD3C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ko-KR" altLang="en-US" dirty="0"/>
              <a:t>아시아경제교육센터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3731E9-851D-8B28-B376-248B343ABA17}"/>
              </a:ext>
            </a:extLst>
          </p:cNvPr>
          <p:cNvSpPr/>
          <p:nvPr userDrawn="1"/>
        </p:nvSpPr>
        <p:spPr>
          <a:xfrm flipH="1">
            <a:off x="194882" y="185498"/>
            <a:ext cx="11997117" cy="5040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6F7FB">
                  <a:alpha val="5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D8537E-41B7-5786-0AA3-905150E6B8D4}"/>
              </a:ext>
            </a:extLst>
          </p:cNvPr>
          <p:cNvSpPr/>
          <p:nvPr userDrawn="1"/>
        </p:nvSpPr>
        <p:spPr>
          <a:xfrm flipH="1">
            <a:off x="0" y="185498"/>
            <a:ext cx="194884" cy="504020"/>
          </a:xfrm>
          <a:prstGeom prst="rect">
            <a:avLst/>
          </a:prstGeom>
          <a:solidFill>
            <a:srgbClr val="6F4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CE3F8693-15A7-630C-5F0F-0922160C551B}"/>
              </a:ext>
            </a:extLst>
          </p:cNvPr>
          <p:cNvSpPr txBox="1">
            <a:spLocks/>
          </p:cNvSpPr>
          <p:nvPr userDrawn="1"/>
        </p:nvSpPr>
        <p:spPr>
          <a:xfrm>
            <a:off x="11315368" y="6356350"/>
            <a:ext cx="5675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BA0620-2608-6043-AC19-754DA4C5A5EE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sp>
        <p:nvSpPr>
          <p:cNvPr id="11" name="제목 16">
            <a:extLst>
              <a:ext uri="{FF2B5EF4-FFF2-40B4-BE49-F238E27FC236}">
                <a16:creationId xmlns:a16="http://schemas.microsoft.com/office/drawing/2014/main" id="{A1D5B5B4-63EE-DF94-DCBA-D751A5FBF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19" y="204748"/>
            <a:ext cx="11178037" cy="455386"/>
          </a:xfrm>
        </p:spPr>
        <p:txBody>
          <a:bodyPr lIns="0" tIns="126000">
            <a:noAutofit/>
          </a:bodyPr>
          <a:lstStyle>
            <a:lvl1pPr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marL="0" lvl="0" indent="0">
              <a:spcBef>
                <a:spcPts val="945"/>
              </a:spcBef>
              <a:buClr>
                <a:schemeClr val="tx2"/>
              </a:buClr>
              <a:buFont typeface="맑은 고딕" panose="020B0500000000000000" pitchFamily="34" charset="-127"/>
            </a:pPr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41982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B95DCCE3-9343-FDA0-3846-4F09439E2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ko-KR" altLang="en-US" dirty="0"/>
              <a:t>아시아경제교육센터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5D9BFE-D942-3C9A-CAE7-83819306E922}"/>
              </a:ext>
            </a:extLst>
          </p:cNvPr>
          <p:cNvSpPr/>
          <p:nvPr userDrawn="1"/>
        </p:nvSpPr>
        <p:spPr>
          <a:xfrm flipH="1">
            <a:off x="194882" y="185498"/>
            <a:ext cx="11997117" cy="5040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6F7FB">
                  <a:alpha val="5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4D1137D-01B7-C92B-DEE6-213FB32F69FA}"/>
              </a:ext>
            </a:extLst>
          </p:cNvPr>
          <p:cNvSpPr/>
          <p:nvPr userDrawn="1"/>
        </p:nvSpPr>
        <p:spPr>
          <a:xfrm flipH="1">
            <a:off x="0" y="185498"/>
            <a:ext cx="194884" cy="504020"/>
          </a:xfrm>
          <a:prstGeom prst="rect">
            <a:avLst/>
          </a:prstGeom>
          <a:solidFill>
            <a:srgbClr val="6F4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9C62251D-6843-5EAE-B2DA-0DE0753F861F}"/>
              </a:ext>
            </a:extLst>
          </p:cNvPr>
          <p:cNvSpPr txBox="1">
            <a:spLocks/>
          </p:cNvSpPr>
          <p:nvPr userDrawn="1"/>
        </p:nvSpPr>
        <p:spPr>
          <a:xfrm>
            <a:off x="11315368" y="6356350"/>
            <a:ext cx="5675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BA0620-2608-6043-AC19-754DA4C5A5EE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sp>
        <p:nvSpPr>
          <p:cNvPr id="11" name="제목 16">
            <a:extLst>
              <a:ext uri="{FF2B5EF4-FFF2-40B4-BE49-F238E27FC236}">
                <a16:creationId xmlns:a16="http://schemas.microsoft.com/office/drawing/2014/main" id="{0AA607A6-350B-3D42-29C8-001A9C026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19" y="204748"/>
            <a:ext cx="11178037" cy="455386"/>
          </a:xfrm>
        </p:spPr>
        <p:txBody>
          <a:bodyPr lIns="0" tIns="126000">
            <a:noAutofit/>
          </a:bodyPr>
          <a:lstStyle>
            <a:lvl1pPr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marL="0" lvl="0" indent="0">
              <a:spcBef>
                <a:spcPts val="945"/>
              </a:spcBef>
              <a:buClr>
                <a:schemeClr val="tx2"/>
              </a:buClr>
              <a:buFont typeface="맑은 고딕" panose="020B0500000000000000" pitchFamily="34" charset="-127"/>
            </a:pPr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79136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0683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C4C867E1-3CE0-9AAA-96AD-D19A84F77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ko-KR" altLang="en-US" dirty="0"/>
              <a:t>아시아경제교육센터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4DFE5DF-7A58-574A-57A3-12EBC3380971}"/>
              </a:ext>
            </a:extLst>
          </p:cNvPr>
          <p:cNvSpPr/>
          <p:nvPr userDrawn="1"/>
        </p:nvSpPr>
        <p:spPr>
          <a:xfrm flipH="1">
            <a:off x="194882" y="185498"/>
            <a:ext cx="11997117" cy="5040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6F7FB">
                  <a:alpha val="5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464A5AB-435D-A3E7-D58D-CC4804ACCC7F}"/>
              </a:ext>
            </a:extLst>
          </p:cNvPr>
          <p:cNvSpPr/>
          <p:nvPr userDrawn="1"/>
        </p:nvSpPr>
        <p:spPr>
          <a:xfrm flipH="1">
            <a:off x="0" y="185498"/>
            <a:ext cx="194884" cy="504020"/>
          </a:xfrm>
          <a:prstGeom prst="rect">
            <a:avLst/>
          </a:prstGeom>
          <a:solidFill>
            <a:srgbClr val="6F4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F09CB24E-63AE-7A91-F7F7-62C0D79D4E1D}"/>
              </a:ext>
            </a:extLst>
          </p:cNvPr>
          <p:cNvSpPr txBox="1">
            <a:spLocks/>
          </p:cNvSpPr>
          <p:nvPr userDrawn="1"/>
        </p:nvSpPr>
        <p:spPr>
          <a:xfrm>
            <a:off x="11315368" y="6356350"/>
            <a:ext cx="5675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BA0620-2608-6043-AC19-754DA4C5A5EE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sp>
        <p:nvSpPr>
          <p:cNvPr id="11" name="제목 16">
            <a:extLst>
              <a:ext uri="{FF2B5EF4-FFF2-40B4-BE49-F238E27FC236}">
                <a16:creationId xmlns:a16="http://schemas.microsoft.com/office/drawing/2014/main" id="{CACEC6DB-E27E-5FC6-58B3-2FC897622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19" y="204748"/>
            <a:ext cx="11178037" cy="455386"/>
          </a:xfrm>
        </p:spPr>
        <p:txBody>
          <a:bodyPr lIns="0" tIns="126000">
            <a:noAutofit/>
          </a:bodyPr>
          <a:lstStyle>
            <a:lvl1pPr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marL="0" lvl="0" indent="0">
              <a:spcBef>
                <a:spcPts val="945"/>
              </a:spcBef>
              <a:buClr>
                <a:schemeClr val="tx2"/>
              </a:buClr>
              <a:buFont typeface="맑은 고딕" panose="020B0500000000000000" pitchFamily="34" charset="-127"/>
            </a:pPr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10311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바닥글 개체 틀 2">
            <a:extLst>
              <a:ext uri="{FF2B5EF4-FFF2-40B4-BE49-F238E27FC236}">
                <a16:creationId xmlns:a16="http://schemas.microsoft.com/office/drawing/2014/main" id="{50A823B1-03B7-CAA0-A72E-055AFE949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ko-KR" altLang="en-US" dirty="0"/>
              <a:t>아시아경제교육센터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3D18B1-337E-F7A4-2357-D367834D6705}"/>
              </a:ext>
            </a:extLst>
          </p:cNvPr>
          <p:cNvSpPr/>
          <p:nvPr userDrawn="1"/>
        </p:nvSpPr>
        <p:spPr>
          <a:xfrm flipH="1">
            <a:off x="194882" y="185498"/>
            <a:ext cx="11997117" cy="5040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6F7FB">
                  <a:alpha val="5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BE3199-A3CF-058D-AF19-84017E39A5A6}"/>
              </a:ext>
            </a:extLst>
          </p:cNvPr>
          <p:cNvSpPr/>
          <p:nvPr userDrawn="1"/>
        </p:nvSpPr>
        <p:spPr>
          <a:xfrm flipH="1">
            <a:off x="0" y="185498"/>
            <a:ext cx="194884" cy="504020"/>
          </a:xfrm>
          <a:prstGeom prst="rect">
            <a:avLst/>
          </a:prstGeom>
          <a:solidFill>
            <a:srgbClr val="6F4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id="{960E16D1-6A09-395D-7D2E-0B783B9523A2}"/>
              </a:ext>
            </a:extLst>
          </p:cNvPr>
          <p:cNvSpPr txBox="1">
            <a:spLocks/>
          </p:cNvSpPr>
          <p:nvPr userDrawn="1"/>
        </p:nvSpPr>
        <p:spPr>
          <a:xfrm>
            <a:off x="11315368" y="6356350"/>
            <a:ext cx="5675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BA0620-2608-6043-AC19-754DA4C5A5EE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sp>
        <p:nvSpPr>
          <p:cNvPr id="12" name="제목 16">
            <a:extLst>
              <a:ext uri="{FF2B5EF4-FFF2-40B4-BE49-F238E27FC236}">
                <a16:creationId xmlns:a16="http://schemas.microsoft.com/office/drawing/2014/main" id="{7FB907C3-0B98-D767-2B5D-7A412B8B2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19" y="204748"/>
            <a:ext cx="11178037" cy="455386"/>
          </a:xfrm>
        </p:spPr>
        <p:txBody>
          <a:bodyPr lIns="0" tIns="126000">
            <a:noAutofit/>
          </a:bodyPr>
          <a:lstStyle>
            <a:lvl1pPr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marL="0" lvl="0" indent="0">
              <a:spcBef>
                <a:spcPts val="945"/>
              </a:spcBef>
              <a:buClr>
                <a:schemeClr val="tx2"/>
              </a:buClr>
              <a:buFont typeface="맑은 고딕" panose="020B0500000000000000" pitchFamily="34" charset="-127"/>
            </a:pPr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762501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바닥글 개체 틀 2">
            <a:extLst>
              <a:ext uri="{FF2B5EF4-FFF2-40B4-BE49-F238E27FC236}">
                <a16:creationId xmlns:a16="http://schemas.microsoft.com/office/drawing/2014/main" id="{698CE0D1-454C-5E14-E27D-CE39172DD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ko-KR" altLang="en-US" dirty="0"/>
              <a:t>아시아경제교육센터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0F296F-FC26-03C9-47BF-7F6A2D66F81E}"/>
              </a:ext>
            </a:extLst>
          </p:cNvPr>
          <p:cNvSpPr/>
          <p:nvPr userDrawn="1"/>
        </p:nvSpPr>
        <p:spPr>
          <a:xfrm flipH="1">
            <a:off x="194882" y="185498"/>
            <a:ext cx="11997117" cy="5040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6F7FB">
                  <a:alpha val="5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EA09F99-D03D-A01E-62B9-6FE3AF6DE072}"/>
              </a:ext>
            </a:extLst>
          </p:cNvPr>
          <p:cNvSpPr/>
          <p:nvPr userDrawn="1"/>
        </p:nvSpPr>
        <p:spPr>
          <a:xfrm flipH="1">
            <a:off x="0" y="185498"/>
            <a:ext cx="194884" cy="504020"/>
          </a:xfrm>
          <a:prstGeom prst="rect">
            <a:avLst/>
          </a:prstGeom>
          <a:solidFill>
            <a:srgbClr val="6F4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id="{43B269D6-AA48-0F21-6009-F7013D522CDB}"/>
              </a:ext>
            </a:extLst>
          </p:cNvPr>
          <p:cNvSpPr txBox="1">
            <a:spLocks/>
          </p:cNvSpPr>
          <p:nvPr userDrawn="1"/>
        </p:nvSpPr>
        <p:spPr>
          <a:xfrm>
            <a:off x="11315368" y="6356350"/>
            <a:ext cx="5675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BA0620-2608-6043-AC19-754DA4C5A5EE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sp>
        <p:nvSpPr>
          <p:cNvPr id="14" name="제목 16">
            <a:extLst>
              <a:ext uri="{FF2B5EF4-FFF2-40B4-BE49-F238E27FC236}">
                <a16:creationId xmlns:a16="http://schemas.microsoft.com/office/drawing/2014/main" id="{B39377A5-EFA0-5609-8E85-FCF18E9FC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19" y="204748"/>
            <a:ext cx="11178037" cy="455386"/>
          </a:xfrm>
        </p:spPr>
        <p:txBody>
          <a:bodyPr lIns="0" tIns="126000">
            <a:noAutofit/>
          </a:bodyPr>
          <a:lstStyle>
            <a:lvl1pPr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marL="0" lvl="0" indent="0">
              <a:spcBef>
                <a:spcPts val="945"/>
              </a:spcBef>
              <a:buClr>
                <a:schemeClr val="tx2"/>
              </a:buClr>
              <a:buFont typeface="맑은 고딕" panose="020B0500000000000000" pitchFamily="34" charset="-127"/>
            </a:pPr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710368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9C9B807-1C3D-5591-4F76-A7D38A177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ko-KR" altLang="en-US" dirty="0"/>
              <a:t>아시아경제교육센터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891A898-EAEF-90C7-20E4-E8532558F944}"/>
              </a:ext>
            </a:extLst>
          </p:cNvPr>
          <p:cNvSpPr/>
          <p:nvPr userDrawn="1"/>
        </p:nvSpPr>
        <p:spPr>
          <a:xfrm flipH="1">
            <a:off x="194882" y="185498"/>
            <a:ext cx="11997117" cy="5040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6F7FB">
                  <a:alpha val="5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5379BF2-1EA7-D384-1F08-1806A43F6538}"/>
              </a:ext>
            </a:extLst>
          </p:cNvPr>
          <p:cNvSpPr/>
          <p:nvPr userDrawn="1"/>
        </p:nvSpPr>
        <p:spPr>
          <a:xfrm flipH="1">
            <a:off x="0" y="185498"/>
            <a:ext cx="194884" cy="504020"/>
          </a:xfrm>
          <a:prstGeom prst="rect">
            <a:avLst/>
          </a:prstGeom>
          <a:solidFill>
            <a:srgbClr val="6F4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3">
            <a:extLst>
              <a:ext uri="{FF2B5EF4-FFF2-40B4-BE49-F238E27FC236}">
                <a16:creationId xmlns:a16="http://schemas.microsoft.com/office/drawing/2014/main" id="{01A7657F-B7CE-104D-8E0B-419E411A7FB4}"/>
              </a:ext>
            </a:extLst>
          </p:cNvPr>
          <p:cNvSpPr txBox="1">
            <a:spLocks/>
          </p:cNvSpPr>
          <p:nvPr userDrawn="1"/>
        </p:nvSpPr>
        <p:spPr>
          <a:xfrm>
            <a:off x="11315368" y="6356350"/>
            <a:ext cx="5675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BA0620-2608-6043-AC19-754DA4C5A5EE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sp>
        <p:nvSpPr>
          <p:cNvPr id="10" name="제목 16">
            <a:extLst>
              <a:ext uri="{FF2B5EF4-FFF2-40B4-BE49-F238E27FC236}">
                <a16:creationId xmlns:a16="http://schemas.microsoft.com/office/drawing/2014/main" id="{C6257AD1-1F3F-9860-F055-498981CAF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19" y="204748"/>
            <a:ext cx="11178037" cy="455386"/>
          </a:xfrm>
        </p:spPr>
        <p:txBody>
          <a:bodyPr lIns="0" tIns="126000">
            <a:noAutofit/>
          </a:bodyPr>
          <a:lstStyle>
            <a:lvl1pPr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marL="0" lvl="0" indent="0">
              <a:spcBef>
                <a:spcPts val="945"/>
              </a:spcBef>
              <a:buClr>
                <a:schemeClr val="tx2"/>
              </a:buClr>
              <a:buFont typeface="맑은 고딕" panose="020B0500000000000000" pitchFamily="34" charset="-127"/>
            </a:pPr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88353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8A5B665-2ADA-EA1B-7169-D7071F60B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아시아경제교육센터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024EC34-07D4-0EBD-4B69-1316239F6963}"/>
              </a:ext>
            </a:extLst>
          </p:cNvPr>
          <p:cNvSpPr/>
          <p:nvPr userDrawn="1"/>
        </p:nvSpPr>
        <p:spPr>
          <a:xfrm flipH="1">
            <a:off x="194882" y="185498"/>
            <a:ext cx="11997117" cy="5040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6F7FB">
                  <a:alpha val="5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EE478F-9C59-6DA1-5EB2-54B5A86EE542}"/>
              </a:ext>
            </a:extLst>
          </p:cNvPr>
          <p:cNvSpPr/>
          <p:nvPr userDrawn="1"/>
        </p:nvSpPr>
        <p:spPr>
          <a:xfrm flipH="1">
            <a:off x="0" y="185498"/>
            <a:ext cx="194884" cy="504020"/>
          </a:xfrm>
          <a:prstGeom prst="rect">
            <a:avLst/>
          </a:prstGeom>
          <a:solidFill>
            <a:srgbClr val="6F4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B07685E9-8AE0-9ACB-0805-AC6475875378}"/>
              </a:ext>
            </a:extLst>
          </p:cNvPr>
          <p:cNvSpPr txBox="1">
            <a:spLocks/>
          </p:cNvSpPr>
          <p:nvPr userDrawn="1"/>
        </p:nvSpPr>
        <p:spPr>
          <a:xfrm>
            <a:off x="11315368" y="6356350"/>
            <a:ext cx="5675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BA0620-2608-6043-AC19-754DA4C5A5EE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sp>
        <p:nvSpPr>
          <p:cNvPr id="8" name="제목 16">
            <a:extLst>
              <a:ext uri="{FF2B5EF4-FFF2-40B4-BE49-F238E27FC236}">
                <a16:creationId xmlns:a16="http://schemas.microsoft.com/office/drawing/2014/main" id="{46AC6D0A-B50A-538B-ABDE-D6B481292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19" y="204748"/>
            <a:ext cx="11178037" cy="455386"/>
          </a:xfrm>
        </p:spPr>
        <p:txBody>
          <a:bodyPr lIns="0" tIns="126000">
            <a:noAutofit/>
          </a:bodyPr>
          <a:lstStyle>
            <a:lvl1pPr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marL="0" lvl="0" indent="0">
              <a:spcBef>
                <a:spcPts val="945"/>
              </a:spcBef>
              <a:buClr>
                <a:schemeClr val="tx2"/>
              </a:buClr>
              <a:buFont typeface="맑은 고딕" panose="020B0500000000000000" pitchFamily="34" charset="-127"/>
            </a:pPr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73318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바닥글 개체 틀 2">
            <a:extLst>
              <a:ext uri="{FF2B5EF4-FFF2-40B4-BE49-F238E27FC236}">
                <a16:creationId xmlns:a16="http://schemas.microsoft.com/office/drawing/2014/main" id="{8EC71B21-CB37-20C0-8251-1AEAF0467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ko-KR" altLang="en-US" dirty="0"/>
              <a:t>아시아경제교육센터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9E6F-37A2-DE32-35E6-3E85A4B6CB9F}"/>
              </a:ext>
            </a:extLst>
          </p:cNvPr>
          <p:cNvSpPr/>
          <p:nvPr userDrawn="1"/>
        </p:nvSpPr>
        <p:spPr>
          <a:xfrm flipH="1">
            <a:off x="194882" y="185498"/>
            <a:ext cx="11997117" cy="5040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6F7FB">
                  <a:alpha val="5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89CA71-31EA-6F08-D7A2-1085C39AF55B}"/>
              </a:ext>
            </a:extLst>
          </p:cNvPr>
          <p:cNvSpPr/>
          <p:nvPr userDrawn="1"/>
        </p:nvSpPr>
        <p:spPr>
          <a:xfrm flipH="1">
            <a:off x="0" y="185498"/>
            <a:ext cx="194884" cy="504020"/>
          </a:xfrm>
          <a:prstGeom prst="rect">
            <a:avLst/>
          </a:prstGeom>
          <a:solidFill>
            <a:srgbClr val="6F4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id="{36659685-2951-D775-7043-A4F8DA723073}"/>
              </a:ext>
            </a:extLst>
          </p:cNvPr>
          <p:cNvSpPr txBox="1">
            <a:spLocks/>
          </p:cNvSpPr>
          <p:nvPr userDrawn="1"/>
        </p:nvSpPr>
        <p:spPr>
          <a:xfrm>
            <a:off x="11315368" y="6356350"/>
            <a:ext cx="5675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BA0620-2608-6043-AC19-754DA4C5A5EE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sp>
        <p:nvSpPr>
          <p:cNvPr id="12" name="제목 16">
            <a:extLst>
              <a:ext uri="{FF2B5EF4-FFF2-40B4-BE49-F238E27FC236}">
                <a16:creationId xmlns:a16="http://schemas.microsoft.com/office/drawing/2014/main" id="{80926F3D-2973-1E2E-0190-3860A2B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19" y="204748"/>
            <a:ext cx="11178037" cy="455386"/>
          </a:xfrm>
        </p:spPr>
        <p:txBody>
          <a:bodyPr lIns="0" tIns="126000">
            <a:noAutofit/>
          </a:bodyPr>
          <a:lstStyle>
            <a:lvl1pPr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marL="0" lvl="0" indent="0">
              <a:spcBef>
                <a:spcPts val="945"/>
              </a:spcBef>
              <a:buClr>
                <a:schemeClr val="tx2"/>
              </a:buClr>
              <a:buFont typeface="맑은 고딕" panose="020B0500000000000000" pitchFamily="34" charset="-127"/>
            </a:pPr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390660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바닥글 개체 틀 2">
            <a:extLst>
              <a:ext uri="{FF2B5EF4-FFF2-40B4-BE49-F238E27FC236}">
                <a16:creationId xmlns:a16="http://schemas.microsoft.com/office/drawing/2014/main" id="{301A1660-BBA1-6765-B2CF-CDAB8FC99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ko-KR" altLang="en-US" dirty="0"/>
              <a:t>아시아경제교육센터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C1E14E-946C-0E6D-A6C2-41251788D72F}"/>
              </a:ext>
            </a:extLst>
          </p:cNvPr>
          <p:cNvSpPr/>
          <p:nvPr userDrawn="1"/>
        </p:nvSpPr>
        <p:spPr>
          <a:xfrm flipH="1">
            <a:off x="194882" y="185498"/>
            <a:ext cx="11997117" cy="5040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6F7FB">
                  <a:alpha val="5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F18CB0-E51B-B3F6-E295-228935D8528A}"/>
              </a:ext>
            </a:extLst>
          </p:cNvPr>
          <p:cNvSpPr/>
          <p:nvPr userDrawn="1"/>
        </p:nvSpPr>
        <p:spPr>
          <a:xfrm flipH="1">
            <a:off x="0" y="185498"/>
            <a:ext cx="194884" cy="504020"/>
          </a:xfrm>
          <a:prstGeom prst="rect">
            <a:avLst/>
          </a:prstGeom>
          <a:solidFill>
            <a:srgbClr val="6F4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id="{27DCA1AF-1965-50FF-119A-6E7FB5A1AD3D}"/>
              </a:ext>
            </a:extLst>
          </p:cNvPr>
          <p:cNvSpPr txBox="1">
            <a:spLocks/>
          </p:cNvSpPr>
          <p:nvPr userDrawn="1"/>
        </p:nvSpPr>
        <p:spPr>
          <a:xfrm>
            <a:off x="11315368" y="6356350"/>
            <a:ext cx="5675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BA0620-2608-6043-AC19-754DA4C5A5EE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sp>
        <p:nvSpPr>
          <p:cNvPr id="12" name="제목 16">
            <a:extLst>
              <a:ext uri="{FF2B5EF4-FFF2-40B4-BE49-F238E27FC236}">
                <a16:creationId xmlns:a16="http://schemas.microsoft.com/office/drawing/2014/main" id="{588D5832-B2B5-2A55-165E-C995BE989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19" y="204748"/>
            <a:ext cx="11178037" cy="455386"/>
          </a:xfrm>
        </p:spPr>
        <p:txBody>
          <a:bodyPr lIns="0" tIns="126000">
            <a:noAutofit/>
          </a:bodyPr>
          <a:lstStyle>
            <a:lvl1pPr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marL="0" lvl="0" indent="0">
              <a:spcBef>
                <a:spcPts val="945"/>
              </a:spcBef>
              <a:buClr>
                <a:schemeClr val="tx2"/>
              </a:buClr>
              <a:buFont typeface="맑은 고딕" panose="020B0500000000000000" pitchFamily="34" charset="-127"/>
            </a:pPr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12075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483245F-A16D-6C88-9649-1323AC7F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11C085-A356-7789-D12B-C2596611C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7FBFC6-9EE2-04D7-1B73-23BAC543A4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257132-A3F1-42AC-AAAC-B228FCAC0F02}" type="datetime1">
              <a:rPr lang="ko-KR" altLang="en-US" smtClean="0"/>
              <a:t>2022. 10. 28.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37C6D8-F7A1-369D-E159-007D5D36DD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dirty="0"/>
              <a:t>아시아경제교육센터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C26E20-8CDA-7823-AD3C-88BFA4372E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13C86-F289-4042-9843-4323E297CCC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3286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397C4A-FF4C-B5DE-C686-906C927F570B}"/>
              </a:ext>
            </a:extLst>
          </p:cNvPr>
          <p:cNvSpPr/>
          <p:nvPr/>
        </p:nvSpPr>
        <p:spPr>
          <a:xfrm>
            <a:off x="3396342" y="2255158"/>
            <a:ext cx="5399311" cy="914399"/>
          </a:xfrm>
          <a:prstGeom prst="rect">
            <a:avLst/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6977AE-B603-A64C-92DA-76AD19EC87F7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25A0F03-F1DE-B48D-B1CB-17FF01381952}"/>
              </a:ext>
            </a:extLst>
          </p:cNvPr>
          <p:cNvGrpSpPr/>
          <p:nvPr/>
        </p:nvGrpSpPr>
        <p:grpSpPr>
          <a:xfrm>
            <a:off x="2865501" y="1291114"/>
            <a:ext cx="6473380" cy="421481"/>
            <a:chOff x="2865501" y="935517"/>
            <a:chExt cx="6473380" cy="421481"/>
          </a:xfrm>
        </p:grpSpPr>
        <p:sp>
          <p:nvSpPr>
            <p:cNvPr id="18" name="L 도형 17">
              <a:extLst>
                <a:ext uri="{FF2B5EF4-FFF2-40B4-BE49-F238E27FC236}">
                  <a16:creationId xmlns:a16="http://schemas.microsoft.com/office/drawing/2014/main" id="{DE2AB78F-DA20-85AF-CAC8-912DE96C367F}"/>
                </a:ext>
              </a:extLst>
            </p:cNvPr>
            <p:cNvSpPr/>
            <p:nvPr/>
          </p:nvSpPr>
          <p:spPr>
            <a:xfrm rot="5400000">
              <a:off x="2865501" y="935517"/>
              <a:ext cx="421481" cy="421481"/>
            </a:xfrm>
            <a:prstGeom prst="corner">
              <a:avLst>
                <a:gd name="adj1" fmla="val 24011"/>
                <a:gd name="adj2" fmla="val 26271"/>
              </a:avLst>
            </a:prstGeom>
            <a:solidFill>
              <a:srgbClr val="5F2D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L 도형 18">
              <a:extLst>
                <a:ext uri="{FF2B5EF4-FFF2-40B4-BE49-F238E27FC236}">
                  <a16:creationId xmlns:a16="http://schemas.microsoft.com/office/drawing/2014/main" id="{AE3CC339-8EF2-7B77-5199-2570B7D74BCC}"/>
                </a:ext>
              </a:extLst>
            </p:cNvPr>
            <p:cNvSpPr/>
            <p:nvPr/>
          </p:nvSpPr>
          <p:spPr>
            <a:xfrm rot="10800000">
              <a:off x="8917400" y="935517"/>
              <a:ext cx="421481" cy="421481"/>
            </a:xfrm>
            <a:prstGeom prst="corner">
              <a:avLst>
                <a:gd name="adj1" fmla="val 24011"/>
                <a:gd name="adj2" fmla="val 26271"/>
              </a:avLst>
            </a:prstGeom>
            <a:solidFill>
              <a:srgbClr val="5F2D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21160CF-C4C2-88FF-2457-80D8914B9285}"/>
              </a:ext>
            </a:extLst>
          </p:cNvPr>
          <p:cNvSpPr txBox="1"/>
          <p:nvPr/>
        </p:nvSpPr>
        <p:spPr>
          <a:xfrm>
            <a:off x="3048000" y="1644168"/>
            <a:ext cx="609600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500" b="1" spc="-300" dirty="0">
                <a:solidFill>
                  <a:srgbClr val="5F2D9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포털 리뷰 기반 영화 추천 시스템</a:t>
            </a:r>
            <a:endParaRPr lang="ko-KR" altLang="en-US" sz="3500" b="1" spc="-3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609D2F-9180-DB8A-6262-7F9E2EF14AE8}"/>
              </a:ext>
            </a:extLst>
          </p:cNvPr>
          <p:cNvSpPr txBox="1"/>
          <p:nvPr/>
        </p:nvSpPr>
        <p:spPr>
          <a:xfrm>
            <a:off x="3048000" y="3445721"/>
            <a:ext cx="6096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5F2D9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발표</a:t>
            </a:r>
            <a:endParaRPr lang="ko-KR" altLang="en-US" sz="25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B4CB7C-317A-F926-99F4-274D13EE667C}"/>
              </a:ext>
            </a:extLst>
          </p:cNvPr>
          <p:cNvSpPr txBox="1"/>
          <p:nvPr/>
        </p:nvSpPr>
        <p:spPr>
          <a:xfrm>
            <a:off x="3048000" y="2250181"/>
            <a:ext cx="609600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500" b="1" dirty="0">
                <a:solidFill>
                  <a:srgbClr val="FFDC1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필름 </a:t>
            </a:r>
            <a:r>
              <a:rPr lang="ko-KR" altLang="en-US" sz="5500" b="1" dirty="0" err="1">
                <a:solidFill>
                  <a:srgbClr val="FFDC1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이너사이드</a:t>
            </a:r>
            <a:endParaRPr lang="ko-KR" altLang="en-US" sz="55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3A018D-CEB4-2B05-AC8E-EF018BB528FB}"/>
              </a:ext>
            </a:extLst>
          </p:cNvPr>
          <p:cNvSpPr txBox="1"/>
          <p:nvPr/>
        </p:nvSpPr>
        <p:spPr>
          <a:xfrm>
            <a:off x="3048000" y="381039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5F2D9A"/>
                </a:solidFill>
                <a:latin typeface="Doppio One" panose="02010603030000020804" pitchFamily="2" charset="0"/>
                <a:ea typeface="나눔고딕" panose="020D0604000000000000" pitchFamily="50" charset="-127"/>
              </a:rPr>
              <a:t>ver0.1</a:t>
            </a:r>
            <a:endParaRPr lang="ko-KR" altLang="en-US" sz="2000" dirty="0">
              <a:latin typeface="Doppio One" panose="02010603030000020804" pitchFamily="2" charset="0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7286076-28DA-7C33-B547-D86EEDEFD785}"/>
              </a:ext>
            </a:extLst>
          </p:cNvPr>
          <p:cNvGrpSpPr/>
          <p:nvPr/>
        </p:nvGrpSpPr>
        <p:grpSpPr>
          <a:xfrm rot="10800000">
            <a:off x="2865501" y="3780311"/>
            <a:ext cx="6473380" cy="421481"/>
            <a:chOff x="2865501" y="935517"/>
            <a:chExt cx="6473380" cy="421481"/>
          </a:xfrm>
        </p:grpSpPr>
        <p:sp>
          <p:nvSpPr>
            <p:cNvPr id="51" name="L 도형 50">
              <a:extLst>
                <a:ext uri="{FF2B5EF4-FFF2-40B4-BE49-F238E27FC236}">
                  <a16:creationId xmlns:a16="http://schemas.microsoft.com/office/drawing/2014/main" id="{ECCAE900-19BC-4886-25F5-418F57DBBF00}"/>
                </a:ext>
              </a:extLst>
            </p:cNvPr>
            <p:cNvSpPr/>
            <p:nvPr/>
          </p:nvSpPr>
          <p:spPr>
            <a:xfrm rot="5400000">
              <a:off x="2865501" y="935517"/>
              <a:ext cx="421481" cy="421481"/>
            </a:xfrm>
            <a:prstGeom prst="corner">
              <a:avLst>
                <a:gd name="adj1" fmla="val 24011"/>
                <a:gd name="adj2" fmla="val 26271"/>
              </a:avLst>
            </a:prstGeom>
            <a:solidFill>
              <a:srgbClr val="5F2D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L 도형 51">
              <a:extLst>
                <a:ext uri="{FF2B5EF4-FFF2-40B4-BE49-F238E27FC236}">
                  <a16:creationId xmlns:a16="http://schemas.microsoft.com/office/drawing/2014/main" id="{4DBB9C84-3BDB-06F7-249F-46681C1F5671}"/>
                </a:ext>
              </a:extLst>
            </p:cNvPr>
            <p:cNvSpPr/>
            <p:nvPr/>
          </p:nvSpPr>
          <p:spPr>
            <a:xfrm rot="10800000">
              <a:off x="8917400" y="935517"/>
              <a:ext cx="421481" cy="421481"/>
            </a:xfrm>
            <a:prstGeom prst="corner">
              <a:avLst>
                <a:gd name="adj1" fmla="val 24011"/>
                <a:gd name="adj2" fmla="val 26271"/>
              </a:avLst>
            </a:prstGeom>
            <a:solidFill>
              <a:srgbClr val="5F2D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D6D6F0D-324C-E7E6-DDAF-EDB188CC6F51}"/>
              </a:ext>
            </a:extLst>
          </p:cNvPr>
          <p:cNvGrpSpPr/>
          <p:nvPr/>
        </p:nvGrpSpPr>
        <p:grpSpPr>
          <a:xfrm>
            <a:off x="546332" y="212621"/>
            <a:ext cx="2304353" cy="554031"/>
            <a:chOff x="546332" y="114300"/>
            <a:chExt cx="2304353" cy="554031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F04106C8-246F-8401-35D3-F778AB66B7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824" b="89706" l="7383" r="93960">
                          <a14:foregroundMark x1="18456" y1="45588" x2="18456" y2="50000"/>
                          <a14:foregroundMark x1="22148" y1="45588" x2="22148" y2="50000"/>
                          <a14:foregroundMark x1="24497" y1="48529" x2="24497" y2="50000"/>
                          <a14:foregroundMark x1="30201" y1="45588" x2="30201" y2="48529"/>
                          <a14:foregroundMark x1="36222" y1="44202" x2="35906" y2="45588"/>
                          <a14:foregroundMark x1="36577" y1="42647" x2="36428" y2="43302"/>
                          <a14:foregroundMark x1="39597" y1="64706" x2="39597" y2="65120"/>
                          <a14:foregroundMark x1="46309" y1="45588" x2="46309" y2="50000"/>
                          <a14:foregroundMark x1="42953" y1="42647" x2="43289" y2="45588"/>
                          <a14:foregroundMark x1="47987" y1="42647" x2="47987" y2="47059"/>
                          <a14:foregroundMark x1="55034" y1="41176" x2="55705" y2="41176"/>
                          <a14:foregroundMark x1="55705" y1="60294" x2="56040" y2="64706"/>
                          <a14:foregroundMark x1="65436" y1="54412" x2="66107" y2="55882"/>
                          <a14:foregroundMark x1="61074" y1="42647" x2="61745" y2="47059"/>
                          <a14:foregroundMark x1="13423" y1="55882" x2="13423" y2="60294"/>
                          <a14:foregroundMark x1="13087" y1="47059" x2="13423" y2="50000"/>
                          <a14:foregroundMark x1="11409" y1="51471" x2="11409" y2="54412"/>
                          <a14:foregroundMark x1="70470" y1="47059" x2="69799" y2="51471"/>
                          <a14:foregroundMark x1="73154" y1="44118" x2="73154" y2="48529"/>
                          <a14:foregroundMark x1="75168" y1="45588" x2="75168" y2="47059"/>
                          <a14:foregroundMark x1="77517" y1="48529" x2="77517" y2="51471"/>
                          <a14:foregroundMark x1="70470" y1="66176" x2="70805" y2="69118"/>
                          <a14:foregroundMark x1="83221" y1="50000" x2="83893" y2="54412"/>
                          <a14:foregroundMark x1="88926" y1="33824" x2="88926" y2="39706"/>
                          <a14:foregroundMark x1="93624" y1="33824" x2="93960" y2="38235"/>
                          <a14:foregroundMark x1="13087" y1="60294" x2="13087" y2="67647"/>
                          <a14:foregroundMark x1="30201" y1="58824" x2="30201" y2="69118"/>
                          <a14:foregroundMark x1="47987" y1="54412" x2="48346" y2="62284"/>
                          <a14:foregroundMark x1="48322" y1="58824" x2="48322" y2="70588"/>
                          <a14:foregroundMark x1="88591" y1="32353" x2="88591" y2="41176"/>
                          <a14:foregroundMark x1="53356" y1="42647" x2="52349" y2="42647"/>
                          <a14:foregroundMark x1="58054" y1="45588" x2="58389" y2="54412"/>
                          <a14:foregroundMark x1="70470" y1="39706" x2="70470" y2="42647"/>
                          <a14:foregroundMark x1="75168" y1="38235" x2="75168" y2="41176"/>
                          <a14:foregroundMark x1="78188" y1="42647" x2="80537" y2="42647"/>
                          <a14:foregroundMark x1="83893" y1="38235" x2="83557" y2="47059"/>
                          <a14:foregroundMark x1="79866" y1="52941" x2="78523" y2="51471"/>
                          <a14:foregroundMark x1="77852" y1="60294" x2="77852" y2="63235"/>
                          <a14:foregroundMark x1="74832" y1="72059" x2="73826" y2="72059"/>
                          <a14:foregroundMark x1="13087" y1="41176" x2="13087" y2="44118"/>
                          <a14:foregroundMark x1="22148" y1="39706" x2="22819" y2="45588"/>
                          <a14:foregroundMark x1="30201" y1="38235" x2="30537" y2="42647"/>
                          <a14:foregroundMark x1="22148" y1="73529" x2="22483" y2="60294"/>
                          <a14:foregroundMark x1="39262" y1="39706" x2="38926" y2="51471"/>
                          <a14:foregroundMark x1="38255" y1="54412" x2="38926" y2="54412"/>
                          <a14:backgroundMark x1="63423" y1="60294" x2="64094" y2="60294"/>
                          <a14:backgroundMark x1="12752" y1="54412" x2="12752" y2="55882"/>
                          <a14:backgroundMark x1="36242" y1="55882" x2="35570" y2="57353"/>
                          <a14:backgroundMark x1="38255" y1="55882" x2="37919" y2="55882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85274" b="-1585"/>
            <a:stretch/>
          </p:blipFill>
          <p:spPr>
            <a:xfrm>
              <a:off x="2498725" y="114300"/>
              <a:ext cx="351960" cy="554031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F1FD289-F3D4-91FB-6E34-C6EC2CE75E31}"/>
                </a:ext>
              </a:extLst>
            </p:cNvPr>
            <p:cNvSpPr txBox="1"/>
            <p:nvPr/>
          </p:nvSpPr>
          <p:spPr>
            <a:xfrm>
              <a:off x="546332" y="182990"/>
              <a:ext cx="2082568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  <a:defRPr/>
              </a:pPr>
              <a:r>
                <a:rPr lang="ko-KR" altLang="en-US" sz="165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아시아경제</a:t>
              </a:r>
              <a:r>
                <a:rPr lang="ko-KR" altLang="en-US" sz="165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교육센터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DF84480-5E81-D6F9-2D08-64E9B3F2C1C0}"/>
              </a:ext>
            </a:extLst>
          </p:cNvPr>
          <p:cNvSpPr txBox="1"/>
          <p:nvPr/>
        </p:nvSpPr>
        <p:spPr>
          <a:xfrm>
            <a:off x="3004287" y="50283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  <a:defRPr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빅데이터 분석 기반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AI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커머스 서비스 개발자 양성과정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112D91-E4F5-6841-4C69-EAE5459AEEFC}"/>
              </a:ext>
            </a:extLst>
          </p:cNvPr>
          <p:cNvSpPr txBox="1"/>
          <p:nvPr/>
        </p:nvSpPr>
        <p:spPr>
          <a:xfrm>
            <a:off x="2909945" y="5365835"/>
            <a:ext cx="6284684" cy="378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None/>
              <a:defRPr/>
            </a:pP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 </a:t>
            </a: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인사이드아웃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E70CC9-C129-22A7-8BA5-BF3DB87FE82F}"/>
              </a:ext>
            </a:extLst>
          </p:cNvPr>
          <p:cNvSpPr txBox="1"/>
          <p:nvPr/>
        </p:nvSpPr>
        <p:spPr>
          <a:xfrm>
            <a:off x="2909945" y="5696134"/>
            <a:ext cx="6284684" cy="378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None/>
              <a:defRPr/>
            </a:pP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고정원</a:t>
            </a: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고내리</a:t>
            </a: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권지민</a:t>
            </a: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이호제</a:t>
            </a:r>
            <a:endParaRPr lang="ko-KR" altLang="en-US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7465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5B627DCF-7F3A-B54D-864D-719F7946FC00}"/>
              </a:ext>
            </a:extLst>
          </p:cNvPr>
          <p:cNvSpPr txBox="1">
            <a:spLocks/>
          </p:cNvSpPr>
          <p:nvPr/>
        </p:nvSpPr>
        <p:spPr>
          <a:xfrm>
            <a:off x="425063" y="298290"/>
            <a:ext cx="2766830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2.2 </a:t>
            </a:r>
            <a:r>
              <a:rPr lang="ko-KR" altLang="en-US" dirty="0"/>
              <a:t>개발 프로세스</a:t>
            </a:r>
            <a:r>
              <a:rPr lang="en-US" altLang="ko-KR" dirty="0"/>
              <a:t>(SDP)</a:t>
            </a:r>
            <a:endParaRPr lang="ko-KR" altLang="en-US" dirty="0"/>
          </a:p>
        </p:txBody>
      </p:sp>
      <p:sp>
        <p:nvSpPr>
          <p:cNvPr id="2" name="사각형: 둥근 모서리 25">
            <a:extLst>
              <a:ext uri="{FF2B5EF4-FFF2-40B4-BE49-F238E27FC236}">
                <a16:creationId xmlns:a16="http://schemas.microsoft.com/office/drawing/2014/main" id="{EE12F604-F74F-7656-E406-0AF308914B7C}"/>
              </a:ext>
            </a:extLst>
          </p:cNvPr>
          <p:cNvSpPr>
            <a:spLocks/>
          </p:cNvSpPr>
          <p:nvPr/>
        </p:nvSpPr>
        <p:spPr>
          <a:xfrm>
            <a:off x="468312" y="2925976"/>
            <a:ext cx="11126788" cy="2092605"/>
          </a:xfrm>
          <a:prstGeom prst="roundRect">
            <a:avLst/>
          </a:prstGeom>
          <a:ln w="38100">
            <a:solidFill>
              <a:srgbClr val="5F2D9A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EBEEDE-C70F-C66C-84BA-79F4F206DC7D}"/>
              </a:ext>
            </a:extLst>
          </p:cNvPr>
          <p:cNvSpPr txBox="1"/>
          <p:nvPr/>
        </p:nvSpPr>
        <p:spPr>
          <a:xfrm>
            <a:off x="4063908" y="1754479"/>
            <a:ext cx="409901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소프트웨어 개발 프로세스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(SDP)</a:t>
            </a:r>
            <a:endParaRPr lang="ko-KR" altLang="en-US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C1B214A-C406-D753-B49A-8BBD2E286D68}"/>
              </a:ext>
            </a:extLst>
          </p:cNvPr>
          <p:cNvGrpSpPr/>
          <p:nvPr/>
        </p:nvGrpSpPr>
        <p:grpSpPr>
          <a:xfrm>
            <a:off x="744172" y="3277899"/>
            <a:ext cx="10829069" cy="374207"/>
            <a:chOff x="799446" y="3196707"/>
            <a:chExt cx="10829069" cy="3742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B9AE6C-C717-CFB7-2866-6D1247F7B0D1}"/>
                </a:ext>
              </a:extLst>
            </p:cNvPr>
            <p:cNvSpPr txBox="1">
              <a:spLocks/>
            </p:cNvSpPr>
            <p:nvPr/>
          </p:nvSpPr>
          <p:spPr>
            <a:xfrm>
              <a:off x="799446" y="3196707"/>
              <a:ext cx="2015881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요구 분석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2DF4C8-1616-62B1-2F33-B386FC167945}"/>
                </a:ext>
              </a:extLst>
            </p:cNvPr>
            <p:cNvSpPr txBox="1"/>
            <p:nvPr/>
          </p:nvSpPr>
          <p:spPr>
            <a:xfrm>
              <a:off x="2796368" y="3196707"/>
              <a:ext cx="2015881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기본 설계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5CB3707-5424-857C-E624-BC3AD6E03D7B}"/>
                </a:ext>
              </a:extLst>
            </p:cNvPr>
            <p:cNvSpPr txBox="1"/>
            <p:nvPr/>
          </p:nvSpPr>
          <p:spPr>
            <a:xfrm>
              <a:off x="5101265" y="3196707"/>
              <a:ext cx="2015881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상세 설계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AE711E-C0A2-083D-EAFD-234321A8BF87}"/>
                </a:ext>
              </a:extLst>
            </p:cNvPr>
            <p:cNvSpPr txBox="1"/>
            <p:nvPr/>
          </p:nvSpPr>
          <p:spPr>
            <a:xfrm>
              <a:off x="6866412" y="3200596"/>
              <a:ext cx="2015881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프로그램 구현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5E8E435-8C7F-B418-1594-89428121B7FA}"/>
                </a:ext>
              </a:extLst>
            </p:cNvPr>
            <p:cNvSpPr txBox="1"/>
            <p:nvPr/>
          </p:nvSpPr>
          <p:spPr>
            <a:xfrm>
              <a:off x="9612634" y="3201582"/>
              <a:ext cx="2015881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테스트 및 배포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CAC3F9C-E8D2-11C3-DCBA-75B6B06B4128}"/>
              </a:ext>
            </a:extLst>
          </p:cNvPr>
          <p:cNvGrpSpPr/>
          <p:nvPr/>
        </p:nvGrpSpPr>
        <p:grpSpPr>
          <a:xfrm>
            <a:off x="749227" y="3883559"/>
            <a:ext cx="10620404" cy="692497"/>
            <a:chOff x="850221" y="3573767"/>
            <a:chExt cx="10620404" cy="69249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316BB34-1C05-AAFE-8270-A9EC2ACAD108}"/>
                </a:ext>
              </a:extLst>
            </p:cNvPr>
            <p:cNvSpPr txBox="1">
              <a:spLocks/>
            </p:cNvSpPr>
            <p:nvPr/>
          </p:nvSpPr>
          <p:spPr>
            <a:xfrm>
              <a:off x="850221" y="3573767"/>
              <a:ext cx="1532754" cy="292388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요구사항 정의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F5DED27-48E5-1B29-1CB1-443788EDB00D}"/>
                </a:ext>
              </a:extLst>
            </p:cNvPr>
            <p:cNvSpPr txBox="1"/>
            <p:nvPr/>
          </p:nvSpPr>
          <p:spPr>
            <a:xfrm>
              <a:off x="2811905" y="3573767"/>
              <a:ext cx="1799905" cy="492443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시스템 구조 정의</a:t>
              </a:r>
              <a:endParaRPr lang="en-US" altLang="ko-KR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기능 정의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927EC06-7887-C6C9-8C72-6AD4D8CA8C8A}"/>
                </a:ext>
              </a:extLst>
            </p:cNvPr>
            <p:cNvSpPr txBox="1"/>
            <p:nvPr/>
          </p:nvSpPr>
          <p:spPr>
            <a:xfrm>
              <a:off x="5120975" y="3573767"/>
              <a:ext cx="1684745" cy="492443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DB </a:t>
              </a:r>
              <a:r>
                <a:rPr lang="ko-KR" altLang="en-US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설계</a:t>
              </a:r>
              <a:endParaRPr lang="en-US" altLang="ko-KR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UI </a:t>
              </a:r>
              <a:r>
                <a:rPr lang="ko-KR" altLang="en-US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설계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548EB82-94FC-5AA7-0B9D-0581B0092BFB}"/>
                </a:ext>
              </a:extLst>
            </p:cNvPr>
            <p:cNvSpPr txBox="1"/>
            <p:nvPr/>
          </p:nvSpPr>
          <p:spPr>
            <a:xfrm>
              <a:off x="6911732" y="3573767"/>
              <a:ext cx="2179027" cy="69249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UI</a:t>
              </a:r>
              <a:r>
                <a:rPr lang="ko-KR" altLang="en-US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구현</a:t>
              </a:r>
              <a:endParaRPr lang="en-US" altLang="ko-KR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데이터 수집</a:t>
              </a:r>
              <a:r>
                <a:rPr lang="en-US" altLang="ko-KR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/</a:t>
              </a:r>
              <a:r>
                <a:rPr lang="ko-KR" altLang="en-US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저장</a:t>
              </a:r>
              <a:r>
                <a:rPr lang="en-US" altLang="ko-KR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/</a:t>
              </a:r>
              <a:r>
                <a:rPr lang="ko-KR" altLang="en-US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정제</a:t>
              </a:r>
              <a:endParaRPr lang="en-US" altLang="ko-KR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분석</a:t>
              </a:r>
              <a:r>
                <a:rPr lang="en-US" altLang="ko-KR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&amp;</a:t>
              </a:r>
              <a:r>
                <a:rPr lang="ko-KR" altLang="en-US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시각화</a:t>
              </a:r>
              <a:endParaRPr lang="en-US" altLang="ko-KR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E352F72-769E-F6B7-15FC-024FF502D9C9}"/>
                </a:ext>
              </a:extLst>
            </p:cNvPr>
            <p:cNvSpPr txBox="1"/>
            <p:nvPr/>
          </p:nvSpPr>
          <p:spPr>
            <a:xfrm>
              <a:off x="9670720" y="3573767"/>
              <a:ext cx="1799905" cy="69249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단위</a:t>
              </a:r>
              <a:r>
                <a:rPr lang="en-US" altLang="ko-KR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/</a:t>
              </a:r>
              <a:r>
                <a:rPr lang="ko-KR" altLang="en-US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통합테스트 </a:t>
              </a:r>
              <a:endParaRPr lang="en-US" altLang="ko-KR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인수 테스트</a:t>
              </a:r>
              <a:endParaRPr lang="en-US" altLang="ko-KR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배포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5483605-2484-3F09-1A71-FDDCC17D1D05}"/>
              </a:ext>
            </a:extLst>
          </p:cNvPr>
          <p:cNvGrpSpPr/>
          <p:nvPr/>
        </p:nvGrpSpPr>
        <p:grpSpPr>
          <a:xfrm>
            <a:off x="2331435" y="3961529"/>
            <a:ext cx="7097512" cy="336628"/>
            <a:chOff x="2487823" y="3561797"/>
            <a:chExt cx="7097512" cy="336628"/>
          </a:xfrm>
          <a:solidFill>
            <a:srgbClr val="5F2D9A"/>
          </a:solidFill>
        </p:grpSpPr>
        <p:sp>
          <p:nvSpPr>
            <p:cNvPr id="39" name="이등변 삼각형 18">
              <a:extLst>
                <a:ext uri="{FF2B5EF4-FFF2-40B4-BE49-F238E27FC236}">
                  <a16:creationId xmlns:a16="http://schemas.microsoft.com/office/drawing/2014/main" id="{A0B30761-7202-1BCE-B29D-0F588AFB9E04}"/>
                </a:ext>
              </a:extLst>
            </p:cNvPr>
            <p:cNvSpPr/>
            <p:nvPr/>
          </p:nvSpPr>
          <p:spPr>
            <a:xfrm rot="5400000">
              <a:off x="2465902" y="3583718"/>
              <a:ext cx="317849" cy="27400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이등변 삼각형 19">
              <a:extLst>
                <a:ext uri="{FF2B5EF4-FFF2-40B4-BE49-F238E27FC236}">
                  <a16:creationId xmlns:a16="http://schemas.microsoft.com/office/drawing/2014/main" id="{AA39F61F-9E9E-2C6C-6922-73FB579B206C}"/>
                </a:ext>
              </a:extLst>
            </p:cNvPr>
            <p:cNvSpPr/>
            <p:nvPr/>
          </p:nvSpPr>
          <p:spPr>
            <a:xfrm rot="5400000">
              <a:off x="4726645" y="3598606"/>
              <a:ext cx="317849" cy="27400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이등변 삼각형 20">
              <a:extLst>
                <a:ext uri="{FF2B5EF4-FFF2-40B4-BE49-F238E27FC236}">
                  <a16:creationId xmlns:a16="http://schemas.microsoft.com/office/drawing/2014/main" id="{EF50451C-9AF1-9F04-FC29-E5505589D8B0}"/>
                </a:ext>
              </a:extLst>
            </p:cNvPr>
            <p:cNvSpPr/>
            <p:nvPr/>
          </p:nvSpPr>
          <p:spPr>
            <a:xfrm rot="5400000">
              <a:off x="6542888" y="3598609"/>
              <a:ext cx="317849" cy="27400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이등변 삼각형 21">
              <a:extLst>
                <a:ext uri="{FF2B5EF4-FFF2-40B4-BE49-F238E27FC236}">
                  <a16:creationId xmlns:a16="http://schemas.microsoft.com/office/drawing/2014/main" id="{1289FED9-DCCA-9E80-E8FC-B9853D363F47}"/>
                </a:ext>
              </a:extLst>
            </p:cNvPr>
            <p:cNvSpPr/>
            <p:nvPr/>
          </p:nvSpPr>
          <p:spPr>
            <a:xfrm rot="5400000">
              <a:off x="9289406" y="3602497"/>
              <a:ext cx="317849" cy="27400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4208D6B-75A9-F3AB-ED4A-9B1192823A8F}"/>
              </a:ext>
            </a:extLst>
          </p:cNvPr>
          <p:cNvSpPr txBox="1"/>
          <p:nvPr/>
        </p:nvSpPr>
        <p:spPr>
          <a:xfrm>
            <a:off x="4265612" y="2156533"/>
            <a:ext cx="35575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x-none" sz="1600" dirty="0">
                <a:effectLst/>
                <a:latin typeface="Doppio One" panose="02010603030000020804" pitchFamily="2" charset="0"/>
                <a:ea typeface="APPLE SD GOTHICNEO EXTRABOLD" panose="02000300000000000000" pitchFamily="2" charset="-127"/>
              </a:rPr>
              <a:t>S</a:t>
            </a:r>
            <a:r>
              <a:rPr lang="en" altLang="x-none" sz="1600" i="0" dirty="0">
                <a:effectLst/>
                <a:latin typeface="Doppio One" panose="02010603030000020804" pitchFamily="2" charset="0"/>
                <a:ea typeface="Apple SD Gothic Neo" panose="02000300000000000000" pitchFamily="2" charset="-127"/>
              </a:rPr>
              <a:t>oftware </a:t>
            </a:r>
            <a:r>
              <a:rPr lang="en" altLang="x-none" sz="1600" dirty="0">
                <a:effectLst/>
                <a:latin typeface="Doppio One" panose="02010603030000020804" pitchFamily="2" charset="0"/>
                <a:ea typeface="APPLE SD GOTHICNEO EXTRABOLD" panose="02000300000000000000" pitchFamily="2" charset="-127"/>
              </a:rPr>
              <a:t>D</a:t>
            </a:r>
            <a:r>
              <a:rPr lang="en" altLang="x-none" sz="1600" i="0" dirty="0">
                <a:effectLst/>
                <a:latin typeface="Doppio One" panose="02010603030000020804" pitchFamily="2" charset="0"/>
                <a:ea typeface="Apple SD Gothic Neo" panose="02000300000000000000" pitchFamily="2" charset="-127"/>
              </a:rPr>
              <a:t>evelopment </a:t>
            </a:r>
            <a:r>
              <a:rPr lang="en" altLang="x-none" sz="1600" dirty="0">
                <a:effectLst/>
                <a:latin typeface="Doppio One" panose="02010603030000020804" pitchFamily="2" charset="0"/>
                <a:ea typeface="APPLE SD GOTHICNEO EXTRABOLD" panose="02000300000000000000" pitchFamily="2" charset="-127"/>
              </a:rPr>
              <a:t>P</a:t>
            </a:r>
            <a:r>
              <a:rPr lang="en" altLang="x-none" sz="1600" i="0" dirty="0">
                <a:effectLst/>
                <a:latin typeface="Doppio One" panose="02010603030000020804" pitchFamily="2" charset="0"/>
                <a:ea typeface="Apple SD Gothic Neo" panose="02000300000000000000" pitchFamily="2" charset="-127"/>
              </a:rPr>
              <a:t>rocess</a:t>
            </a:r>
            <a:endParaRPr lang="x-none" altLang="en-US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90F576-0793-1B39-6D1E-7F39EA72C800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35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5B627DCF-7F3A-B54D-864D-719F7946FC00}"/>
              </a:ext>
            </a:extLst>
          </p:cNvPr>
          <p:cNvSpPr txBox="1">
            <a:spLocks/>
          </p:cNvSpPr>
          <p:nvPr/>
        </p:nvSpPr>
        <p:spPr>
          <a:xfrm>
            <a:off x="425063" y="298290"/>
            <a:ext cx="2766830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2.3 </a:t>
            </a:r>
            <a:r>
              <a:rPr lang="ko-KR" altLang="en-US" dirty="0"/>
              <a:t>개발환경</a:t>
            </a:r>
          </a:p>
        </p:txBody>
      </p:sp>
      <p:sp>
        <p:nvSpPr>
          <p:cNvPr id="3" name="사각형: 둥근 모서리 7">
            <a:extLst>
              <a:ext uri="{FF2B5EF4-FFF2-40B4-BE49-F238E27FC236}">
                <a16:creationId xmlns:a16="http://schemas.microsoft.com/office/drawing/2014/main" id="{4E2AC4FB-9FC3-A3AB-191A-80236A02079F}"/>
              </a:ext>
            </a:extLst>
          </p:cNvPr>
          <p:cNvSpPr/>
          <p:nvPr/>
        </p:nvSpPr>
        <p:spPr>
          <a:xfrm>
            <a:off x="1933057" y="2003268"/>
            <a:ext cx="8325885" cy="3160644"/>
          </a:xfrm>
          <a:prstGeom prst="roundRect">
            <a:avLst>
              <a:gd name="adj" fmla="val 11875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84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8B0EDF-759F-572C-77A3-199DF83673BB}"/>
              </a:ext>
            </a:extLst>
          </p:cNvPr>
          <p:cNvSpPr txBox="1"/>
          <p:nvPr/>
        </p:nvSpPr>
        <p:spPr>
          <a:xfrm>
            <a:off x="2518966" y="2338004"/>
            <a:ext cx="7154065" cy="2462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OS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: Window 10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500" b="1" kern="10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marR="0" indent="-285750" algn="l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b="1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SCM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(Software Configuration Management)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Git Hub</a:t>
            </a:r>
          </a:p>
          <a:p>
            <a:pPr marL="285750" marR="0" indent="-285750" algn="l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500" kern="100" spc="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marL="285750" marR="0" indent="-285750" algn="l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b="1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IDE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(Integrated Development Environment)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br>
              <a:rPr lang="ko-KR" altLang="en-US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</a:b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Visual Studio Code 1.72.2, MySQL Workbench 8.0.3</a:t>
            </a:r>
          </a:p>
          <a:p>
            <a:pPr marL="285750" marR="0" indent="-285750" algn="l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500" kern="100" spc="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marL="285750" marR="0" indent="-285750" algn="l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b="1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Language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: Python, MySQL</a:t>
            </a:r>
            <a:endParaRPr lang="en-US" altLang="ko-KR" sz="1800" kern="100" spc="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456C5D-2E7E-59B3-B78A-2D50DEDCC1D8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6B486E-9509-1368-95A8-DAE9E05E4A78}"/>
              </a:ext>
            </a:extLst>
          </p:cNvPr>
          <p:cNvSpPr txBox="1"/>
          <p:nvPr/>
        </p:nvSpPr>
        <p:spPr>
          <a:xfrm>
            <a:off x="4046489" y="1435790"/>
            <a:ext cx="409901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개발환경</a:t>
            </a:r>
          </a:p>
        </p:txBody>
      </p:sp>
    </p:spTree>
    <p:extLst>
      <p:ext uri="{BB962C8B-B14F-4D97-AF65-F5344CB8AC3E}">
        <p14:creationId xmlns:p14="http://schemas.microsoft.com/office/powerpoint/2010/main" val="1236094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5B627DCF-7F3A-B54D-864D-719F7946FC00}"/>
              </a:ext>
            </a:extLst>
          </p:cNvPr>
          <p:cNvSpPr txBox="1">
            <a:spLocks/>
          </p:cNvSpPr>
          <p:nvPr/>
        </p:nvSpPr>
        <p:spPr>
          <a:xfrm>
            <a:off x="425063" y="298290"/>
            <a:ext cx="2766830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2.4 </a:t>
            </a:r>
            <a:r>
              <a:rPr lang="ko-KR" altLang="en-US" dirty="0"/>
              <a:t>조직구성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F9B1606-F93C-99EA-8B3D-74FB3657E5BE}"/>
              </a:ext>
            </a:extLst>
          </p:cNvPr>
          <p:cNvSpPr/>
          <p:nvPr/>
        </p:nvSpPr>
        <p:spPr>
          <a:xfrm>
            <a:off x="3758735" y="1480830"/>
            <a:ext cx="4611027" cy="4611027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6C3BC11-547E-D152-ACBD-E5553C892C0D}"/>
              </a:ext>
            </a:extLst>
          </p:cNvPr>
          <p:cNvSpPr/>
          <p:nvPr/>
        </p:nvSpPr>
        <p:spPr>
          <a:xfrm>
            <a:off x="2567606" y="1717470"/>
            <a:ext cx="2343059" cy="1932582"/>
          </a:xfrm>
          <a:prstGeom prst="roundRect">
            <a:avLst>
              <a:gd name="adj" fmla="val 6252"/>
            </a:avLst>
          </a:prstGeom>
          <a:solidFill>
            <a:schemeClr val="bg1"/>
          </a:solidFill>
          <a:ln>
            <a:noFill/>
          </a:ln>
          <a:effectLst>
            <a:outerShdw blurRad="190500" dist="38100" sx="95000" sy="95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D1ABD3-DBFE-A9F5-5218-BAF15693FAFC}"/>
              </a:ext>
            </a:extLst>
          </p:cNvPr>
          <p:cNvSpPr txBox="1"/>
          <p:nvPr/>
        </p:nvSpPr>
        <p:spPr>
          <a:xfrm>
            <a:off x="2725386" y="1892278"/>
            <a:ext cx="210007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팀장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고정원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346C3-0F60-49FC-4198-0A5967E2773A}"/>
              </a:ext>
            </a:extLst>
          </p:cNvPr>
          <p:cNvSpPr txBox="1"/>
          <p:nvPr/>
        </p:nvSpPr>
        <p:spPr>
          <a:xfrm>
            <a:off x="2725386" y="2662020"/>
            <a:ext cx="210007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담당업무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사각형: 둥근 모서리 3">
            <a:extLst>
              <a:ext uri="{FF2B5EF4-FFF2-40B4-BE49-F238E27FC236}">
                <a16:creationId xmlns:a16="http://schemas.microsoft.com/office/drawing/2014/main" id="{D393692C-0A39-B7C0-A877-604A02DDF5E3}"/>
              </a:ext>
            </a:extLst>
          </p:cNvPr>
          <p:cNvSpPr/>
          <p:nvPr/>
        </p:nvSpPr>
        <p:spPr>
          <a:xfrm>
            <a:off x="7350958" y="1710119"/>
            <a:ext cx="2343059" cy="1932582"/>
          </a:xfrm>
          <a:prstGeom prst="roundRect">
            <a:avLst>
              <a:gd name="adj" fmla="val 6252"/>
            </a:avLst>
          </a:prstGeom>
          <a:solidFill>
            <a:schemeClr val="bg1"/>
          </a:solidFill>
          <a:ln>
            <a:noFill/>
          </a:ln>
          <a:effectLst>
            <a:outerShdw blurRad="190500" dist="38100" sx="95000" sy="95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D93B89-76FB-4080-E850-919B08EC5DE7}"/>
              </a:ext>
            </a:extLst>
          </p:cNvPr>
          <p:cNvSpPr txBox="1"/>
          <p:nvPr/>
        </p:nvSpPr>
        <p:spPr>
          <a:xfrm>
            <a:off x="7508738" y="1884927"/>
            <a:ext cx="210007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팀원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고내리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349E6C-51B1-630E-A32D-FA3D4331B156}"/>
              </a:ext>
            </a:extLst>
          </p:cNvPr>
          <p:cNvSpPr txBox="1"/>
          <p:nvPr/>
        </p:nvSpPr>
        <p:spPr>
          <a:xfrm>
            <a:off x="7508738" y="2654669"/>
            <a:ext cx="210007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담당업무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정제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사각형: 둥근 모서리 3">
            <a:extLst>
              <a:ext uri="{FF2B5EF4-FFF2-40B4-BE49-F238E27FC236}">
                <a16:creationId xmlns:a16="http://schemas.microsoft.com/office/drawing/2014/main" id="{10A9A2B4-7A84-D695-89E1-273EA44C7799}"/>
              </a:ext>
            </a:extLst>
          </p:cNvPr>
          <p:cNvSpPr/>
          <p:nvPr/>
        </p:nvSpPr>
        <p:spPr>
          <a:xfrm>
            <a:off x="2567606" y="3911963"/>
            <a:ext cx="2343059" cy="1932582"/>
          </a:xfrm>
          <a:prstGeom prst="roundRect">
            <a:avLst>
              <a:gd name="adj" fmla="val 6252"/>
            </a:avLst>
          </a:prstGeom>
          <a:solidFill>
            <a:schemeClr val="bg1"/>
          </a:solidFill>
          <a:ln>
            <a:noFill/>
          </a:ln>
          <a:effectLst>
            <a:outerShdw blurRad="190500" dist="38100" sx="95000" sy="95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C17C60-5907-0BDB-68ED-3DAC546D6D9D}"/>
              </a:ext>
            </a:extLst>
          </p:cNvPr>
          <p:cNvSpPr txBox="1"/>
          <p:nvPr/>
        </p:nvSpPr>
        <p:spPr>
          <a:xfrm>
            <a:off x="2725386" y="4086771"/>
            <a:ext cx="210007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팀원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권지민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1F119E-D68D-AE86-DFE4-96EACA22004A}"/>
              </a:ext>
            </a:extLst>
          </p:cNvPr>
          <p:cNvSpPr txBox="1"/>
          <p:nvPr/>
        </p:nvSpPr>
        <p:spPr>
          <a:xfrm>
            <a:off x="2725386" y="4856513"/>
            <a:ext cx="210007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담당업무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사각형: 둥근 모서리 3">
            <a:extLst>
              <a:ext uri="{FF2B5EF4-FFF2-40B4-BE49-F238E27FC236}">
                <a16:creationId xmlns:a16="http://schemas.microsoft.com/office/drawing/2014/main" id="{13E319B8-5C8E-2ED4-74C7-BAC97A6D1DB7}"/>
              </a:ext>
            </a:extLst>
          </p:cNvPr>
          <p:cNvSpPr/>
          <p:nvPr/>
        </p:nvSpPr>
        <p:spPr>
          <a:xfrm>
            <a:off x="7350958" y="3911722"/>
            <a:ext cx="2343059" cy="1932582"/>
          </a:xfrm>
          <a:prstGeom prst="roundRect">
            <a:avLst>
              <a:gd name="adj" fmla="val 6252"/>
            </a:avLst>
          </a:prstGeom>
          <a:solidFill>
            <a:schemeClr val="bg1"/>
          </a:solidFill>
          <a:ln>
            <a:noFill/>
          </a:ln>
          <a:effectLst>
            <a:outerShdw blurRad="190500" dist="38100" sx="95000" sy="95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682DE3-8C83-F248-FBB3-027D28061370}"/>
              </a:ext>
            </a:extLst>
          </p:cNvPr>
          <p:cNvSpPr txBox="1"/>
          <p:nvPr/>
        </p:nvSpPr>
        <p:spPr>
          <a:xfrm>
            <a:off x="7508738" y="4086530"/>
            <a:ext cx="210007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팀원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이호제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3F9CC4-9A3D-1A13-11FB-00087E8604BC}"/>
              </a:ext>
            </a:extLst>
          </p:cNvPr>
          <p:cNvSpPr txBox="1"/>
          <p:nvPr/>
        </p:nvSpPr>
        <p:spPr>
          <a:xfrm>
            <a:off x="7508738" y="4856272"/>
            <a:ext cx="210007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담당업무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저장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86A18B-2243-92F7-9FD2-F194FA603B63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67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5B627DCF-7F3A-B54D-864D-719F7946FC00}"/>
              </a:ext>
            </a:extLst>
          </p:cNvPr>
          <p:cNvSpPr txBox="1">
            <a:spLocks/>
          </p:cNvSpPr>
          <p:nvPr/>
        </p:nvSpPr>
        <p:spPr>
          <a:xfrm>
            <a:off x="425062" y="298290"/>
            <a:ext cx="4515237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2-5.</a:t>
            </a:r>
            <a:r>
              <a:rPr lang="ko-KR" altLang="en-US" dirty="0"/>
              <a:t> </a:t>
            </a:r>
            <a:r>
              <a:rPr lang="en-US" altLang="ko-KR" dirty="0"/>
              <a:t>WBS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ore-KR" dirty="0"/>
              <a:t>Work Breakdown Structure</a:t>
            </a:r>
            <a:r>
              <a:rPr lang="en-US" altLang="ko-KR" dirty="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FB7C8E-1E32-149A-71B7-3B2037060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29" y="917907"/>
            <a:ext cx="11459342" cy="5517781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F16EB3-F7AA-0A41-9202-949094C1A6A6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93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1C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4647175-7D20-EC8C-BFD3-DD07ED6193C1}"/>
              </a:ext>
            </a:extLst>
          </p:cNvPr>
          <p:cNvSpPr/>
          <p:nvPr/>
        </p:nvSpPr>
        <p:spPr>
          <a:xfrm>
            <a:off x="744219" y="970398"/>
            <a:ext cx="1014549" cy="57496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150" dirty="0">
                <a:solidFill>
                  <a:srgbClr val="FFDC1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ko-KR" altLang="en-US" sz="2400" b="1" spc="-150" dirty="0">
              <a:solidFill>
                <a:srgbClr val="FFDC17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8F5B48E-EF3D-A76B-D2B6-E70078589867}"/>
              </a:ext>
            </a:extLst>
          </p:cNvPr>
          <p:cNvSpPr/>
          <p:nvPr/>
        </p:nvSpPr>
        <p:spPr>
          <a:xfrm>
            <a:off x="6582028" y="2238561"/>
            <a:ext cx="2227437" cy="87761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3280"/>
              </a:lnSpc>
            </a:pPr>
            <a:r>
              <a:rPr lang="en-US" altLang="ko-KR" sz="1600" b="1" spc="-150" dirty="0">
                <a:solidFill>
                  <a:srgbClr val="FFDC17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</a:p>
          <a:p>
            <a:pPr>
              <a:lnSpc>
                <a:spcPts val="3280"/>
              </a:lnSpc>
            </a:pPr>
            <a:r>
              <a:rPr lang="ko-KR" altLang="en-US" sz="1600" b="1" spc="-15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 설계와 구현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D4AB43-3AEA-D431-C01D-EF8C7594AF95}"/>
              </a:ext>
            </a:extLst>
          </p:cNvPr>
          <p:cNvSpPr txBox="1"/>
          <p:nvPr/>
        </p:nvSpPr>
        <p:spPr>
          <a:xfrm>
            <a:off x="8664828" y="3230577"/>
            <a:ext cx="391160" cy="545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12750">
              <a:lnSpc>
                <a:spcPct val="150000"/>
              </a:lnSpc>
              <a:defRPr sz="3100">
                <a:solidFill>
                  <a:srgbClr val="929292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050" spc="-50">
              <a:solidFill>
                <a:schemeClr val="bg1">
                  <a:alpha val="46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412750">
              <a:lnSpc>
                <a:spcPct val="150000"/>
              </a:lnSpc>
              <a:defRPr sz="3100">
                <a:solidFill>
                  <a:srgbClr val="929292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52</a:t>
            </a:r>
            <a:r>
              <a:rPr lang="ko-KR" altLang="en-US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050" spc="-50">
              <a:solidFill>
                <a:schemeClr val="bg1">
                  <a:alpha val="46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9F180F-5F49-4E3D-249E-65B1B5FAD56D}"/>
              </a:ext>
            </a:extLst>
          </p:cNvPr>
          <p:cNvSpPr txBox="1"/>
          <p:nvPr/>
        </p:nvSpPr>
        <p:spPr>
          <a:xfrm>
            <a:off x="6620128" y="3190778"/>
            <a:ext cx="2981835" cy="794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412750">
              <a:lnSpc>
                <a:spcPct val="150000"/>
              </a:lnSpc>
              <a:defRPr sz="1050" spc="-50">
                <a:solidFill>
                  <a:schemeClr val="bg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defRPr>
            </a:lvl1pPr>
          </a:lstStyle>
          <a:p>
            <a:r>
              <a:rPr lang="en-US" altLang="ko-KR" dirty="0"/>
              <a:t>3-1. </a:t>
            </a:r>
            <a:r>
              <a:rPr lang="ko-KR" altLang="en-US" dirty="0"/>
              <a:t>요구사항 정의 </a:t>
            </a:r>
            <a:endParaRPr lang="en-US" altLang="ko-KR" dirty="0"/>
          </a:p>
          <a:p>
            <a:r>
              <a:rPr lang="en-US" altLang="ko-KR" dirty="0"/>
              <a:t>3-2. </a:t>
            </a:r>
            <a:r>
              <a:rPr lang="ko-KR" altLang="en-US" dirty="0"/>
              <a:t>시스템 구조 설계</a:t>
            </a:r>
            <a:endParaRPr lang="en-US" altLang="ko-KR" dirty="0"/>
          </a:p>
          <a:p>
            <a:r>
              <a:rPr lang="en-US" altLang="ko-KR" dirty="0"/>
              <a:t>3-3. UI </a:t>
            </a:r>
            <a:r>
              <a:rPr lang="ko-KR" altLang="en-US" dirty="0"/>
              <a:t>화면 설계</a:t>
            </a:r>
            <a:endParaRPr lang="en-US" altLang="ko-KR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368F445-5A0B-4C48-9E6D-6C6373CB6BCB}"/>
              </a:ext>
            </a:extLst>
          </p:cNvPr>
          <p:cNvGrpSpPr/>
          <p:nvPr/>
        </p:nvGrpSpPr>
        <p:grpSpPr>
          <a:xfrm>
            <a:off x="879164" y="2224840"/>
            <a:ext cx="10767499" cy="2278714"/>
            <a:chOff x="879164" y="2224840"/>
            <a:chExt cx="10767499" cy="227871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FC141BC-0367-ECBE-B84B-30017BD02DED}"/>
                </a:ext>
              </a:extLst>
            </p:cNvPr>
            <p:cNvSpPr/>
            <p:nvPr/>
          </p:nvSpPr>
          <p:spPr>
            <a:xfrm>
              <a:off x="879164" y="2230086"/>
              <a:ext cx="1990635" cy="872098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ts val="3280"/>
                </a:lnSpc>
              </a:pPr>
              <a:r>
                <a:rPr lang="en-US" altLang="ko-KR" sz="1600" b="1" spc="-150" dirty="0">
                  <a:solidFill>
                    <a:srgbClr val="FFDC17">
                      <a:alpha val="24000"/>
                    </a:srgb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</a:p>
            <a:p>
              <a:pPr>
                <a:lnSpc>
                  <a:spcPts val="3280"/>
                </a:lnSpc>
              </a:pPr>
              <a:r>
                <a:rPr lang="ko-KR" altLang="en-US" sz="1600" b="1" spc="-150" dirty="0">
                  <a:solidFill>
                    <a:schemeClr val="bg1">
                      <a:alpha val="24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  <a:endParaRPr lang="ko-KR" altLang="en-US" sz="1600" b="1" spc="-150" dirty="0">
                <a:solidFill>
                  <a:schemeClr val="bg1">
                    <a:alpha val="24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A61867F-9047-2B79-F11D-A9B607BC8CDF}"/>
                </a:ext>
              </a:extLst>
            </p:cNvPr>
            <p:cNvSpPr/>
            <p:nvPr/>
          </p:nvSpPr>
          <p:spPr>
            <a:xfrm>
              <a:off x="3756059" y="2239895"/>
              <a:ext cx="1990635" cy="872098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ts val="3280"/>
                </a:lnSpc>
              </a:pPr>
              <a:r>
                <a:rPr lang="en-US" altLang="ko-KR" sz="1600" b="1" spc="-150" dirty="0">
                  <a:solidFill>
                    <a:srgbClr val="FFDC17">
                      <a:alpha val="24000"/>
                    </a:srgb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02</a:t>
              </a:r>
            </a:p>
            <a:p>
              <a:pPr>
                <a:lnSpc>
                  <a:spcPts val="3280"/>
                </a:lnSpc>
              </a:pPr>
              <a:r>
                <a:rPr lang="ko-KR" altLang="en-US" sz="1600" b="1" spc="-150" dirty="0">
                  <a:solidFill>
                    <a:schemeClr val="bg1">
                      <a:alpha val="24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계획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296FED-8924-9C57-2190-85C744318DE7}"/>
                </a:ext>
              </a:extLst>
            </p:cNvPr>
            <p:cNvSpPr txBox="1"/>
            <p:nvPr/>
          </p:nvSpPr>
          <p:spPr>
            <a:xfrm>
              <a:off x="5845245" y="3241720"/>
              <a:ext cx="391160" cy="788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4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13</a:t>
              </a:r>
            </a:p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4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34</a:t>
              </a:r>
            </a:p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 lang="en-US" altLang="ko-KR" sz="1050" spc="-50">
                <a:solidFill>
                  <a:schemeClr val="bg1">
                    <a:alpha val="24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4FFEE78-DFC0-51FD-C0B3-459907FC2B8D}"/>
                </a:ext>
              </a:extLst>
            </p:cNvPr>
            <p:cNvSpPr txBox="1"/>
            <p:nvPr/>
          </p:nvSpPr>
          <p:spPr>
            <a:xfrm>
              <a:off x="2970067" y="3241720"/>
              <a:ext cx="391160" cy="788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4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04</a:t>
              </a:r>
              <a:r>
                <a:rPr lang="ko-KR" altLang="en-US" sz="1050" spc="-50">
                  <a:solidFill>
                    <a:schemeClr val="bg1">
                      <a:alpha val="24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en-US" altLang="ko-KR" sz="1050" spc="-50">
                <a:solidFill>
                  <a:schemeClr val="bg1">
                    <a:alpha val="24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4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08</a:t>
              </a:r>
            </a:p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4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50375C0-701B-4490-BEF8-92599CE32F2C}"/>
                </a:ext>
              </a:extLst>
            </p:cNvPr>
            <p:cNvSpPr/>
            <p:nvPr/>
          </p:nvSpPr>
          <p:spPr>
            <a:xfrm>
              <a:off x="9422348" y="2224840"/>
              <a:ext cx="1990635" cy="872098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ts val="3280"/>
                </a:lnSpc>
              </a:pPr>
              <a:r>
                <a:rPr lang="en-US" altLang="ko-KR" sz="1600" b="1" spc="-150" dirty="0">
                  <a:solidFill>
                    <a:srgbClr val="FFDC17">
                      <a:alpha val="24000"/>
                    </a:srgb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04</a:t>
              </a:r>
            </a:p>
            <a:p>
              <a:pPr>
                <a:lnSpc>
                  <a:spcPts val="3280"/>
                </a:lnSpc>
              </a:pPr>
              <a:r>
                <a:rPr lang="ko-KR" altLang="en-US" sz="1600" b="1" spc="-150" dirty="0">
                  <a:solidFill>
                    <a:schemeClr val="bg1">
                      <a:alpha val="24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결과</a:t>
              </a:r>
              <a:endParaRPr lang="ko-KR" altLang="en-US" sz="1600" b="1" spc="-150" dirty="0">
                <a:solidFill>
                  <a:schemeClr val="bg1">
                    <a:alpha val="24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5096AC0-887E-E715-BE25-08ACCE78151D}"/>
                </a:ext>
              </a:extLst>
            </p:cNvPr>
            <p:cNvSpPr txBox="1"/>
            <p:nvPr/>
          </p:nvSpPr>
          <p:spPr>
            <a:xfrm>
              <a:off x="11255503" y="3207047"/>
              <a:ext cx="391160" cy="303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4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39F42B6-8E06-B1A5-C387-85F7ED589474}"/>
                </a:ext>
              </a:extLst>
            </p:cNvPr>
            <p:cNvSpPr txBox="1"/>
            <p:nvPr/>
          </p:nvSpPr>
          <p:spPr>
            <a:xfrm>
              <a:off x="917264" y="3241720"/>
              <a:ext cx="2644153" cy="788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defTabSz="412750">
                <a:lnSpc>
                  <a:spcPct val="150000"/>
                </a:lnSpc>
                <a:defRPr sz="1050" spc="-50">
                  <a:solidFill>
                    <a:schemeClr val="bg1">
                      <a:alpha val="9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alpha val="24000"/>
                    </a:schemeClr>
                  </a:solidFill>
                </a:rPr>
                <a:t>1-1. </a:t>
              </a:r>
              <a:r>
                <a:rPr lang="ko-KR" altLang="en-US" dirty="0">
                  <a:solidFill>
                    <a:schemeClr val="bg1">
                      <a:alpha val="24000"/>
                    </a:schemeClr>
                  </a:solidFill>
                </a:rPr>
                <a:t>개발배경 및 개발목적</a:t>
              </a:r>
              <a:endParaRPr lang="en-US" altLang="ko-KR" dirty="0">
                <a:solidFill>
                  <a:schemeClr val="bg1">
                    <a:alpha val="24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alpha val="24000"/>
                    </a:schemeClr>
                  </a:solidFill>
                </a:rPr>
                <a:t>1-2. </a:t>
              </a:r>
              <a:r>
                <a:rPr lang="ko-KR" altLang="en-US" dirty="0">
                  <a:solidFill>
                    <a:schemeClr val="bg1">
                      <a:alpha val="24000"/>
                    </a:schemeClr>
                  </a:solidFill>
                </a:rPr>
                <a:t>프로젝트 컨셉 소개</a:t>
              </a:r>
              <a:endParaRPr lang="en-US" altLang="ko-KR" dirty="0">
                <a:solidFill>
                  <a:schemeClr val="bg1">
                    <a:alpha val="24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alpha val="24000"/>
                    </a:schemeClr>
                  </a:solidFill>
                </a:rPr>
                <a:t>1-3. </a:t>
              </a:r>
              <a:r>
                <a:rPr lang="ko-KR" altLang="en-US" dirty="0">
                  <a:solidFill>
                    <a:schemeClr val="bg1">
                      <a:alpha val="24000"/>
                    </a:schemeClr>
                  </a:solidFill>
                </a:rPr>
                <a:t>기대효과</a:t>
              </a:r>
              <a:endParaRPr lang="en-US" altLang="ko-KR" dirty="0">
                <a:solidFill>
                  <a:schemeClr val="bg1">
                    <a:alpha val="24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AA42599-71C7-9936-8DB3-9F7DB0EB1AAA}"/>
                </a:ext>
              </a:extLst>
            </p:cNvPr>
            <p:cNvSpPr txBox="1"/>
            <p:nvPr/>
          </p:nvSpPr>
          <p:spPr>
            <a:xfrm>
              <a:off x="3795166" y="3230577"/>
              <a:ext cx="2450312" cy="1272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defTabSz="412750">
                <a:lnSpc>
                  <a:spcPct val="150000"/>
                </a:lnSpc>
                <a:defRPr sz="1050" spc="-50">
                  <a:solidFill>
                    <a:schemeClr val="bg1">
                      <a:alpha val="9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alpha val="24000"/>
                    </a:schemeClr>
                  </a:solidFill>
                </a:rPr>
                <a:t>2-1. </a:t>
              </a:r>
              <a:r>
                <a:rPr lang="ko-KR" altLang="en-US" dirty="0">
                  <a:solidFill>
                    <a:schemeClr val="bg1">
                      <a:alpha val="24000"/>
                    </a:schemeClr>
                  </a:solidFill>
                </a:rPr>
                <a:t>정보 구조도</a:t>
              </a:r>
              <a:r>
                <a:rPr lang="en-US" altLang="ko-KR" dirty="0">
                  <a:solidFill>
                    <a:schemeClr val="bg1">
                      <a:alpha val="24000"/>
                    </a:schemeClr>
                  </a:solidFill>
                </a:rPr>
                <a:t>(IA)</a:t>
              </a:r>
            </a:p>
            <a:p>
              <a:r>
                <a:rPr lang="en-US" altLang="ko-KR" dirty="0">
                  <a:solidFill>
                    <a:schemeClr val="bg1">
                      <a:alpha val="24000"/>
                    </a:schemeClr>
                  </a:solidFill>
                </a:rPr>
                <a:t>2-2. </a:t>
              </a:r>
              <a:r>
                <a:rPr lang="ko-KR" altLang="en-US" dirty="0">
                  <a:solidFill>
                    <a:schemeClr val="bg1">
                      <a:alpha val="24000"/>
                    </a:schemeClr>
                  </a:solidFill>
                </a:rPr>
                <a:t>개발 프로세스</a:t>
              </a:r>
              <a:r>
                <a:rPr lang="en-US" altLang="ko-KR" dirty="0">
                  <a:solidFill>
                    <a:schemeClr val="bg1">
                      <a:alpha val="24000"/>
                    </a:schemeClr>
                  </a:solidFill>
                </a:rPr>
                <a:t>(SDP)</a:t>
              </a:r>
            </a:p>
            <a:p>
              <a:r>
                <a:rPr lang="en-US" altLang="ko-KR" dirty="0">
                  <a:solidFill>
                    <a:schemeClr val="bg1">
                      <a:alpha val="24000"/>
                    </a:schemeClr>
                  </a:solidFill>
                </a:rPr>
                <a:t>2-3.</a:t>
              </a:r>
              <a:r>
                <a:rPr lang="ko-KR" altLang="en-US" dirty="0">
                  <a:solidFill>
                    <a:schemeClr val="bg1">
                      <a:alpha val="24000"/>
                    </a:schemeClr>
                  </a:solidFill>
                </a:rPr>
                <a:t> 개발환경</a:t>
              </a:r>
              <a:endParaRPr lang="en-US" altLang="ko-KR" dirty="0">
                <a:solidFill>
                  <a:schemeClr val="bg1">
                    <a:alpha val="24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alpha val="24000"/>
                    </a:schemeClr>
                  </a:solidFill>
                </a:rPr>
                <a:t>2-4.</a:t>
              </a:r>
              <a:r>
                <a:rPr lang="ko-KR" altLang="en-US" dirty="0">
                  <a:solidFill>
                    <a:schemeClr val="bg1">
                      <a:alpha val="24000"/>
                    </a:schemeClr>
                  </a:solidFill>
                </a:rPr>
                <a:t> 조직구성</a:t>
              </a:r>
              <a:endParaRPr lang="en-US" altLang="ko-KR" dirty="0">
                <a:solidFill>
                  <a:schemeClr val="bg1">
                    <a:alpha val="24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alpha val="24000"/>
                    </a:schemeClr>
                  </a:solidFill>
                </a:rPr>
                <a:t>2-5.</a:t>
              </a:r>
              <a:r>
                <a:rPr lang="ko-KR" altLang="en-US" dirty="0">
                  <a:solidFill>
                    <a:schemeClr val="bg1">
                      <a:alpha val="24000"/>
                    </a:schemeClr>
                  </a:solidFill>
                </a:rPr>
                <a:t> </a:t>
              </a:r>
              <a:r>
                <a:rPr lang="en-US" altLang="ko-KR" dirty="0">
                  <a:solidFill>
                    <a:schemeClr val="bg1">
                      <a:alpha val="24000"/>
                    </a:schemeClr>
                  </a:solidFill>
                </a:rPr>
                <a:t>WBS</a:t>
              </a:r>
              <a:r>
                <a:rPr lang="en-US" altLang="ko-KR" sz="900" dirty="0">
                  <a:solidFill>
                    <a:schemeClr val="bg1">
                      <a:alpha val="24000"/>
                    </a:schemeClr>
                  </a:solidFill>
                </a:rPr>
                <a:t>(</a:t>
              </a:r>
              <a:r>
                <a:rPr lang="en-US" altLang="ko-Kore-KR" sz="900" dirty="0">
                  <a:solidFill>
                    <a:schemeClr val="bg1">
                      <a:alpha val="24000"/>
                    </a:schemeClr>
                  </a:solidFill>
                </a:rPr>
                <a:t>Work Breakdown Structure</a:t>
              </a:r>
              <a:r>
                <a:rPr lang="en-US" altLang="ko-KR" sz="900" dirty="0">
                  <a:solidFill>
                    <a:schemeClr val="bg1">
                      <a:alpha val="24000"/>
                    </a:schemeClr>
                  </a:solidFill>
                </a:rPr>
                <a:t>)</a:t>
              </a:r>
              <a:endParaRPr lang="en-US" altLang="ko-KR" dirty="0">
                <a:solidFill>
                  <a:schemeClr val="bg1">
                    <a:alpha val="24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DFEEADD-FFD3-81B9-B06E-BE46D35FAF2B}"/>
                </a:ext>
              </a:extLst>
            </p:cNvPr>
            <p:cNvSpPr txBox="1"/>
            <p:nvPr/>
          </p:nvSpPr>
          <p:spPr>
            <a:xfrm>
              <a:off x="9475833" y="3181864"/>
              <a:ext cx="1756886" cy="545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defTabSz="412750">
                <a:lnSpc>
                  <a:spcPct val="150000"/>
                </a:lnSpc>
                <a:defRPr sz="1050" spc="-50">
                  <a:solidFill>
                    <a:schemeClr val="bg1">
                      <a:alpha val="9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alpha val="24000"/>
                    </a:schemeClr>
                  </a:solidFill>
                </a:rPr>
                <a:t>4-1. </a:t>
              </a:r>
              <a:r>
                <a:rPr lang="ko-KR" altLang="en-US" dirty="0">
                  <a:solidFill>
                    <a:schemeClr val="bg1">
                      <a:alpha val="24000"/>
                    </a:schemeClr>
                  </a:solidFill>
                </a:rPr>
                <a:t>프로젝트 산출물</a:t>
              </a:r>
              <a:endParaRPr lang="en-US" altLang="ko-KR" dirty="0">
                <a:solidFill>
                  <a:schemeClr val="bg1">
                    <a:alpha val="24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alpha val="24000"/>
                    </a:schemeClr>
                  </a:solidFill>
                </a:rPr>
                <a:t>4-2. </a:t>
              </a:r>
              <a:r>
                <a:rPr lang="ko-KR" altLang="en-US" dirty="0">
                  <a:solidFill>
                    <a:schemeClr val="bg1">
                      <a:alpha val="24000"/>
                    </a:schemeClr>
                  </a:solidFill>
                </a:rPr>
                <a:t>참여인원 소감</a:t>
              </a:r>
              <a:endParaRPr lang="en-US" altLang="ko-KR" dirty="0">
                <a:solidFill>
                  <a:schemeClr val="bg1">
                    <a:alpha val="24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모델 1" descr="Film Reel">
                <a:extLst>
                  <a:ext uri="{FF2B5EF4-FFF2-40B4-BE49-F238E27FC236}">
                    <a16:creationId xmlns:a16="http://schemas.microsoft.com/office/drawing/2014/main" id="{4916E0E0-0446-4E47-4418-1D2D015698F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42767383"/>
                  </p:ext>
                </p:extLst>
              </p:nvPr>
            </p:nvGraphicFramePr>
            <p:xfrm>
              <a:off x="9375855" y="5214051"/>
              <a:ext cx="2596588" cy="139707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596588" cy="1397078"/>
                    </a:xfrm>
                    <a:prstGeom prst="rect">
                      <a:avLst/>
                    </a:prstGeom>
                  </am3d:spPr>
                  <am3d:camera>
                    <am3d:pos x="0" y="0" z="547551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8920" d="1000000"/>
                    <am3d:preTrans dx="3499240" dy="-2095472" dz="-406927"/>
                    <am3d:scale>
                      <am3d:sx n="1000000" d="1000000"/>
                      <am3d:sy n="1000000" d="1000000"/>
                      <am3d:sz n="1000000" d="1000000"/>
                    </am3d:scale>
                    <am3d:rot ax="344689" ay="1767583" az="16995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917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모델 1" descr="Film Reel">
                <a:extLst>
                  <a:ext uri="{FF2B5EF4-FFF2-40B4-BE49-F238E27FC236}">
                    <a16:creationId xmlns:a16="http://schemas.microsoft.com/office/drawing/2014/main" id="{4916E0E0-0446-4E47-4418-1D2D015698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75855" y="5214051"/>
                <a:ext cx="2596588" cy="139707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3247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74C002-4842-279A-2548-6C85567865F7}"/>
              </a:ext>
            </a:extLst>
          </p:cNvPr>
          <p:cNvSpPr txBox="1"/>
          <p:nvPr/>
        </p:nvSpPr>
        <p:spPr>
          <a:xfrm>
            <a:off x="1281997" y="1176878"/>
            <a:ext cx="259469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5F2D9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322AEA-EFAB-8CD4-BF09-6DB2E016284B}"/>
              </a:ext>
            </a:extLst>
          </p:cNvPr>
          <p:cNvSpPr txBox="1"/>
          <p:nvPr/>
        </p:nvSpPr>
        <p:spPr>
          <a:xfrm>
            <a:off x="690895" y="5536575"/>
            <a:ext cx="2659851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(RQC: 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ReQuest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Collection)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27EBA4-3BF2-257B-A815-CBA4C2E06425}"/>
              </a:ext>
            </a:extLst>
          </p:cNvPr>
          <p:cNvSpPr txBox="1"/>
          <p:nvPr/>
        </p:nvSpPr>
        <p:spPr>
          <a:xfrm>
            <a:off x="2556163" y="1617933"/>
            <a:ext cx="9051637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수집 대상 웹사이트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  1.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네이버 영화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(https://movie.naver.com/</a:t>
            </a:r>
            <a:r>
              <a:rPr lang="en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</a:p>
          <a:p>
            <a:pPr algn="r"/>
            <a:r>
              <a:rPr lang="en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영화관입장권통합전산망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(https://www.kobis.or.kr</a:t>
            </a:r>
            <a:r>
              <a:rPr lang="en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AF3F9D8-4A58-A9F8-B56A-645A534A6C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394653"/>
              </p:ext>
            </p:extLst>
          </p:nvPr>
        </p:nvGraphicFramePr>
        <p:xfrm>
          <a:off x="791852" y="2302673"/>
          <a:ext cx="10735756" cy="3220650"/>
        </p:xfrm>
        <a:graphic>
          <a:graphicData uri="http://schemas.openxmlformats.org/drawingml/2006/table">
            <a:tbl>
              <a:tblPr/>
              <a:tblGrid>
                <a:gridCol w="1214936">
                  <a:extLst>
                    <a:ext uri="{9D8B030D-6E8A-4147-A177-3AD203B41FA5}">
                      <a16:colId xmlns:a16="http://schemas.microsoft.com/office/drawing/2014/main" val="605626204"/>
                    </a:ext>
                  </a:extLst>
                </a:gridCol>
                <a:gridCol w="1438541">
                  <a:extLst>
                    <a:ext uri="{9D8B030D-6E8A-4147-A177-3AD203B41FA5}">
                      <a16:colId xmlns:a16="http://schemas.microsoft.com/office/drawing/2014/main" val="630777643"/>
                    </a:ext>
                  </a:extLst>
                </a:gridCol>
                <a:gridCol w="8082279">
                  <a:extLst>
                    <a:ext uri="{9D8B030D-6E8A-4147-A177-3AD203B41FA5}">
                      <a16:colId xmlns:a16="http://schemas.microsoft.com/office/drawing/2014/main" val="3269892993"/>
                    </a:ext>
                  </a:extLst>
                </a:gridCol>
              </a:tblGrid>
              <a:tr h="5819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요구사항 </a:t>
                      </a:r>
                      <a:r>
                        <a:rPr lang="e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ID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41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요구사항 명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41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요구사항 상세 설명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41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449479"/>
                  </a:ext>
                </a:extLst>
              </a:tr>
              <a:tr h="1274472"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RQC-01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포털 리뷰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데이터 수집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57200" lvl="1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1.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비교 분석을 위해 초기 데이터 구축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marL="457200" lvl="1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2.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영화 포털 중 가장 대중적인 네이버 영화의 리뷰 한정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marL="457200" lvl="1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3.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각 영화의 리뷰 정보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영화제목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리뷰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별점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일자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총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별점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</a:t>
                      </a:r>
                      <a:r>
                        <a:rPr lang="ko-KR" alt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리뷰번호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)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수집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1817974"/>
                  </a:ext>
                </a:extLst>
              </a:tr>
              <a:tr h="1364253"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RQC-02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통합전산망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데이터 수집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1.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비교 분석을 위해 초기 데이터 구축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marL="457200" lvl="1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2.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영화관입장권통합전산망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(KOBIS)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기준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marL="457200" lvl="1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3.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각 영화의 정보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일자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관객수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영화제목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장르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개봉일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감독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주연배우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)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수집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6546163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08A0774-48AB-5F99-E849-9EA256C938D2}"/>
              </a:ext>
            </a:extLst>
          </p:cNvPr>
          <p:cNvSpPr txBox="1"/>
          <p:nvPr/>
        </p:nvSpPr>
        <p:spPr>
          <a:xfrm>
            <a:off x="9100287" y="6423496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6C53E56-6D59-3D19-97C4-9C28F81F00B3}"/>
              </a:ext>
            </a:extLst>
          </p:cNvPr>
          <p:cNvSpPr/>
          <p:nvPr/>
        </p:nvSpPr>
        <p:spPr>
          <a:xfrm>
            <a:off x="775855" y="1123439"/>
            <a:ext cx="453890" cy="453890"/>
          </a:xfrm>
          <a:prstGeom prst="rect">
            <a:avLst/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564E0EC-B9DC-47C6-A31F-C5C7D749EC4B}"/>
              </a:ext>
            </a:extLst>
          </p:cNvPr>
          <p:cNvSpPr txBox="1">
            <a:spLocks/>
          </p:cNvSpPr>
          <p:nvPr/>
        </p:nvSpPr>
        <p:spPr>
          <a:xfrm>
            <a:off x="425062" y="298290"/>
            <a:ext cx="4515237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3.1</a:t>
            </a:r>
            <a:r>
              <a:rPr lang="ko-KR" altLang="en-US" dirty="0"/>
              <a:t> 요구사항 정의 </a:t>
            </a:r>
            <a:r>
              <a:rPr lang="en-US" altLang="ko-KR" dirty="0"/>
              <a:t>|</a:t>
            </a:r>
            <a:r>
              <a:rPr lang="ko-KR" altLang="en-US" dirty="0"/>
              <a:t> 데이터 수집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45222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74C002-4842-279A-2548-6C85567865F7}"/>
              </a:ext>
            </a:extLst>
          </p:cNvPr>
          <p:cNvSpPr txBox="1"/>
          <p:nvPr/>
        </p:nvSpPr>
        <p:spPr>
          <a:xfrm>
            <a:off x="1281997" y="1176878"/>
            <a:ext cx="259469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5F2D9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저장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322AEA-EFAB-8CD4-BF09-6DB2E016284B}"/>
              </a:ext>
            </a:extLst>
          </p:cNvPr>
          <p:cNvSpPr txBox="1"/>
          <p:nvPr/>
        </p:nvSpPr>
        <p:spPr>
          <a:xfrm>
            <a:off x="712338" y="4744758"/>
            <a:ext cx="2493671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(RQS: 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ReQuest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Storage)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B12EFB8-0037-ADAC-1650-751F0322DD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511"/>
              </p:ext>
            </p:extLst>
          </p:nvPr>
        </p:nvGraphicFramePr>
        <p:xfrm>
          <a:off x="791851" y="2271863"/>
          <a:ext cx="10735758" cy="2445911"/>
        </p:xfrm>
        <a:graphic>
          <a:graphicData uri="http://schemas.openxmlformats.org/drawingml/2006/table">
            <a:tbl>
              <a:tblPr/>
              <a:tblGrid>
                <a:gridCol w="1229280">
                  <a:extLst>
                    <a:ext uri="{9D8B030D-6E8A-4147-A177-3AD203B41FA5}">
                      <a16:colId xmlns:a16="http://schemas.microsoft.com/office/drawing/2014/main" val="605626204"/>
                    </a:ext>
                  </a:extLst>
                </a:gridCol>
                <a:gridCol w="1905948">
                  <a:extLst>
                    <a:ext uri="{9D8B030D-6E8A-4147-A177-3AD203B41FA5}">
                      <a16:colId xmlns:a16="http://schemas.microsoft.com/office/drawing/2014/main" val="630777643"/>
                    </a:ext>
                  </a:extLst>
                </a:gridCol>
                <a:gridCol w="7600530">
                  <a:extLst>
                    <a:ext uri="{9D8B030D-6E8A-4147-A177-3AD203B41FA5}">
                      <a16:colId xmlns:a16="http://schemas.microsoft.com/office/drawing/2014/main" val="3269892993"/>
                    </a:ext>
                  </a:extLst>
                </a:gridCol>
              </a:tblGrid>
              <a:tr h="55617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요구사항 </a:t>
                      </a:r>
                      <a:r>
                        <a:rPr lang="e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ID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41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요구사항 명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41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요구사항 상세 설명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41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449479"/>
                  </a:ext>
                </a:extLst>
              </a:tr>
              <a:tr h="1889733"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RQS-01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데이터 저장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57200" lvl="1" indent="0" algn="l" font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1.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데이터 저장은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DB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저장에 한정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marL="457200" lvl="1" indent="0" algn="l" font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2.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수집된 데이터를 장르에 따라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차 분류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marL="457200" lvl="1" indent="0" algn="l" font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3.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각 영화 타이틀 별 요약정보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–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별점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–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리뷰 순으로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차 분류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marL="457200" lvl="1" indent="0" algn="l" font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4. DB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에 최종 저장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181797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08A0774-48AB-5F99-E849-9EA256C938D2}"/>
              </a:ext>
            </a:extLst>
          </p:cNvPr>
          <p:cNvSpPr txBox="1"/>
          <p:nvPr/>
        </p:nvSpPr>
        <p:spPr>
          <a:xfrm>
            <a:off x="9100287" y="6423496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5AD3D5-7C4A-E57B-7B3A-78259E8A2F5D}"/>
              </a:ext>
            </a:extLst>
          </p:cNvPr>
          <p:cNvSpPr/>
          <p:nvPr/>
        </p:nvSpPr>
        <p:spPr>
          <a:xfrm>
            <a:off x="775855" y="1123439"/>
            <a:ext cx="453890" cy="453890"/>
          </a:xfrm>
          <a:prstGeom prst="rect">
            <a:avLst/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3FA4B36-5456-C3B0-838F-672B458D5B41}"/>
              </a:ext>
            </a:extLst>
          </p:cNvPr>
          <p:cNvSpPr txBox="1">
            <a:spLocks/>
          </p:cNvSpPr>
          <p:nvPr/>
        </p:nvSpPr>
        <p:spPr>
          <a:xfrm>
            <a:off x="425062" y="298290"/>
            <a:ext cx="4515237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3.1</a:t>
            </a:r>
            <a:r>
              <a:rPr lang="ko-KR" altLang="en-US" dirty="0"/>
              <a:t> 요구사항 정의 </a:t>
            </a:r>
            <a:r>
              <a:rPr lang="en-US" altLang="ko-KR" dirty="0"/>
              <a:t>|</a:t>
            </a:r>
            <a:r>
              <a:rPr lang="ko-KR" altLang="en-US" dirty="0"/>
              <a:t> 데이터 저장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06929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FE3A6A2-95DA-269F-FFEC-824F73777D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188563"/>
              </p:ext>
            </p:extLst>
          </p:nvPr>
        </p:nvGraphicFramePr>
        <p:xfrm>
          <a:off x="765705" y="2222951"/>
          <a:ext cx="10863217" cy="2313854"/>
        </p:xfrm>
        <a:graphic>
          <a:graphicData uri="http://schemas.openxmlformats.org/drawingml/2006/table">
            <a:tbl>
              <a:tblPr/>
              <a:tblGrid>
                <a:gridCol w="1243874">
                  <a:extLst>
                    <a:ext uri="{9D8B030D-6E8A-4147-A177-3AD203B41FA5}">
                      <a16:colId xmlns:a16="http://schemas.microsoft.com/office/drawing/2014/main" val="605626204"/>
                    </a:ext>
                  </a:extLst>
                </a:gridCol>
                <a:gridCol w="1928576">
                  <a:extLst>
                    <a:ext uri="{9D8B030D-6E8A-4147-A177-3AD203B41FA5}">
                      <a16:colId xmlns:a16="http://schemas.microsoft.com/office/drawing/2014/main" val="630777643"/>
                    </a:ext>
                  </a:extLst>
                </a:gridCol>
                <a:gridCol w="7690767">
                  <a:extLst>
                    <a:ext uri="{9D8B030D-6E8A-4147-A177-3AD203B41FA5}">
                      <a16:colId xmlns:a16="http://schemas.microsoft.com/office/drawing/2014/main" val="3269892993"/>
                    </a:ext>
                  </a:extLst>
                </a:gridCol>
              </a:tblGrid>
              <a:tr h="61451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요구사항 </a:t>
                      </a:r>
                      <a:r>
                        <a:rPr lang="e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ID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41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요구사항 명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41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요구사항 상세 설명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41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449479"/>
                  </a:ext>
                </a:extLst>
              </a:tr>
              <a:tr h="1699337"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RQR-01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데이터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전처리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57200" lvl="1" indent="0" algn="l" font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1.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영화 데이터의 누적 관객수 중복 시 높은 값을 기준으로 설정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marL="457200" lvl="1" indent="0" algn="l" font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2.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개봉일과 같은 날짜 데이터는 연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-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월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-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일 순으로 하이픈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(-)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으로 재정렬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marL="457200" lvl="1" indent="0" algn="l" font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3. </a:t>
                      </a:r>
                      <a:r>
                        <a:rPr lang="en-US" altLang="ko-K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NaN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값 발생 시 수치형 데이터는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으로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범주형 데이터는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X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로 표현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6546163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574C002-4842-279A-2548-6C85567865F7}"/>
              </a:ext>
            </a:extLst>
          </p:cNvPr>
          <p:cNvSpPr txBox="1"/>
          <p:nvPr/>
        </p:nvSpPr>
        <p:spPr>
          <a:xfrm>
            <a:off x="1281997" y="1176878"/>
            <a:ext cx="259469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5F2D9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정제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322AEA-EFAB-8CD4-BF09-6DB2E016284B}"/>
              </a:ext>
            </a:extLst>
          </p:cNvPr>
          <p:cNvSpPr txBox="1"/>
          <p:nvPr/>
        </p:nvSpPr>
        <p:spPr>
          <a:xfrm>
            <a:off x="659689" y="4563309"/>
            <a:ext cx="2773466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(RQR: 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ReQuest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Refinement)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8A0774-48AB-5F99-E849-9EA256C938D2}"/>
              </a:ext>
            </a:extLst>
          </p:cNvPr>
          <p:cNvSpPr txBox="1"/>
          <p:nvPr/>
        </p:nvSpPr>
        <p:spPr>
          <a:xfrm>
            <a:off x="9100287" y="6423496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668A22B-E3C2-733D-54AB-0890F0DCDF32}"/>
              </a:ext>
            </a:extLst>
          </p:cNvPr>
          <p:cNvSpPr/>
          <p:nvPr/>
        </p:nvSpPr>
        <p:spPr>
          <a:xfrm>
            <a:off x="775855" y="1123439"/>
            <a:ext cx="453890" cy="453890"/>
          </a:xfrm>
          <a:prstGeom prst="rect">
            <a:avLst/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0E173CE-61C6-2474-ED34-A28C152A1139}"/>
              </a:ext>
            </a:extLst>
          </p:cNvPr>
          <p:cNvSpPr txBox="1">
            <a:spLocks/>
          </p:cNvSpPr>
          <p:nvPr/>
        </p:nvSpPr>
        <p:spPr>
          <a:xfrm>
            <a:off x="425062" y="298290"/>
            <a:ext cx="4515237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3.1</a:t>
            </a:r>
            <a:r>
              <a:rPr lang="ko-KR" altLang="en-US" dirty="0"/>
              <a:t> 요구사항 정의 </a:t>
            </a:r>
            <a:r>
              <a:rPr lang="en-US" altLang="ko-KR" dirty="0"/>
              <a:t>|</a:t>
            </a:r>
            <a:r>
              <a:rPr lang="ko-KR" altLang="en-US" dirty="0"/>
              <a:t> 데이터 정제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49234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FE3A6A2-95DA-269F-FFEC-824F73777D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064468"/>
              </p:ext>
            </p:extLst>
          </p:nvPr>
        </p:nvGraphicFramePr>
        <p:xfrm>
          <a:off x="765705" y="2204098"/>
          <a:ext cx="10863217" cy="3334644"/>
        </p:xfrm>
        <a:graphic>
          <a:graphicData uri="http://schemas.openxmlformats.org/drawingml/2006/table">
            <a:tbl>
              <a:tblPr/>
              <a:tblGrid>
                <a:gridCol w="1142226">
                  <a:extLst>
                    <a:ext uri="{9D8B030D-6E8A-4147-A177-3AD203B41FA5}">
                      <a16:colId xmlns:a16="http://schemas.microsoft.com/office/drawing/2014/main" val="605626204"/>
                    </a:ext>
                  </a:extLst>
                </a:gridCol>
                <a:gridCol w="1688123">
                  <a:extLst>
                    <a:ext uri="{9D8B030D-6E8A-4147-A177-3AD203B41FA5}">
                      <a16:colId xmlns:a16="http://schemas.microsoft.com/office/drawing/2014/main" val="630777643"/>
                    </a:ext>
                  </a:extLst>
                </a:gridCol>
                <a:gridCol w="8032868">
                  <a:extLst>
                    <a:ext uri="{9D8B030D-6E8A-4147-A177-3AD203B41FA5}">
                      <a16:colId xmlns:a16="http://schemas.microsoft.com/office/drawing/2014/main" val="3269892993"/>
                    </a:ext>
                  </a:extLst>
                </a:gridCol>
              </a:tblGrid>
              <a:tr h="4831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요구사항 </a:t>
                      </a:r>
                      <a:r>
                        <a:rPr lang="e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ID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41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요구사항 명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41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요구사항 상세 설명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41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449479"/>
                  </a:ext>
                </a:extLst>
              </a:tr>
              <a:tr h="1177727"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RQV-01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데이터 분석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1.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네이버 리뷰를 감성 분석하여 긍정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/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부정 리뷰로 분류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marL="457200" marR="0" lvl="1" indent="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2.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관객수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리뷰 긍정지수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총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별점에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대한 관계 분석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1817974"/>
                  </a:ext>
                </a:extLst>
              </a:tr>
              <a:tr h="1673753"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RQV-02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분석 시각화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1.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감성 리뷰의 분포도를 원형 그래프로 시각화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marL="457200" marR="0" lvl="1" indent="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2.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관객수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리뷰 긍정지수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총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별점의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관계를 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marL="457200" marR="0" lvl="1" indent="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  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다중 그래프와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히트맵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그래프로 시각화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6546163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574C002-4842-279A-2548-6C85567865F7}"/>
              </a:ext>
            </a:extLst>
          </p:cNvPr>
          <p:cNvSpPr txBox="1"/>
          <p:nvPr/>
        </p:nvSpPr>
        <p:spPr>
          <a:xfrm>
            <a:off x="1281997" y="1176878"/>
            <a:ext cx="259469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5F2D9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분석</a:t>
            </a:r>
            <a:r>
              <a:rPr lang="en-US" altLang="ko-KR" b="1" dirty="0">
                <a:solidFill>
                  <a:srgbClr val="5F2D9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b="1" dirty="0">
                <a:solidFill>
                  <a:srgbClr val="5F2D9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시각화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322AEA-EFAB-8CD4-BF09-6DB2E016284B}"/>
              </a:ext>
            </a:extLst>
          </p:cNvPr>
          <p:cNvSpPr txBox="1"/>
          <p:nvPr/>
        </p:nvSpPr>
        <p:spPr>
          <a:xfrm>
            <a:off x="672941" y="5565246"/>
            <a:ext cx="2515581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(RQV: 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ReQuest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Visualize)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A0774-48AB-5F99-E849-9EA256C938D2}"/>
              </a:ext>
            </a:extLst>
          </p:cNvPr>
          <p:cNvSpPr txBox="1"/>
          <p:nvPr/>
        </p:nvSpPr>
        <p:spPr>
          <a:xfrm>
            <a:off x="9100287" y="6423496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6DCB73-451F-E968-29B2-D87FF20AE329}"/>
              </a:ext>
            </a:extLst>
          </p:cNvPr>
          <p:cNvSpPr/>
          <p:nvPr/>
        </p:nvSpPr>
        <p:spPr>
          <a:xfrm>
            <a:off x="775855" y="1123439"/>
            <a:ext cx="453890" cy="453890"/>
          </a:xfrm>
          <a:prstGeom prst="rect">
            <a:avLst/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74C7014A-64AC-0EA8-B9C8-054C83FA296E}"/>
              </a:ext>
            </a:extLst>
          </p:cNvPr>
          <p:cNvSpPr txBox="1">
            <a:spLocks/>
          </p:cNvSpPr>
          <p:nvPr/>
        </p:nvSpPr>
        <p:spPr>
          <a:xfrm>
            <a:off x="425062" y="298290"/>
            <a:ext cx="4515237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3.1</a:t>
            </a:r>
            <a:r>
              <a:rPr lang="ko-KR" altLang="en-US" dirty="0"/>
              <a:t> 요구사항 정의 </a:t>
            </a:r>
            <a:r>
              <a:rPr lang="en-US" altLang="ko-KR" dirty="0"/>
              <a:t>|</a:t>
            </a:r>
            <a:r>
              <a:rPr lang="ko-KR" altLang="en-US" dirty="0"/>
              <a:t> 데이터 분석</a:t>
            </a:r>
            <a:r>
              <a:rPr lang="en-US" altLang="ko-KR" dirty="0"/>
              <a:t>&amp;</a:t>
            </a:r>
            <a:r>
              <a:rPr lang="ko-KR" altLang="en-US" dirty="0"/>
              <a:t>시각화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89927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708A0774-48AB-5F99-E849-9EA256C938D2}"/>
              </a:ext>
            </a:extLst>
          </p:cNvPr>
          <p:cNvSpPr txBox="1"/>
          <p:nvPr/>
        </p:nvSpPr>
        <p:spPr>
          <a:xfrm>
            <a:off x="9100287" y="6423496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16E12EC-D507-4774-1E0E-0A4D6B89086E}"/>
              </a:ext>
            </a:extLst>
          </p:cNvPr>
          <p:cNvGrpSpPr/>
          <p:nvPr/>
        </p:nvGrpSpPr>
        <p:grpSpPr>
          <a:xfrm flipH="1">
            <a:off x="9258962" y="3434172"/>
            <a:ext cx="364877" cy="1186663"/>
            <a:chOff x="8434421" y="3928806"/>
            <a:chExt cx="554591" cy="1244235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DE0590C-F307-F180-B2D4-500A38472247}"/>
                </a:ext>
              </a:extLst>
            </p:cNvPr>
            <p:cNvCxnSpPr>
              <a:cxnSpLocks/>
            </p:cNvCxnSpPr>
            <p:nvPr/>
          </p:nvCxnSpPr>
          <p:spPr>
            <a:xfrm>
              <a:off x="8438344" y="3928806"/>
              <a:ext cx="0" cy="1244235"/>
            </a:xfrm>
            <a:prstGeom prst="line">
              <a:avLst/>
            </a:prstGeom>
            <a:ln w="12700">
              <a:solidFill>
                <a:srgbClr val="5F2D9A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51">
              <a:extLst>
                <a:ext uri="{FF2B5EF4-FFF2-40B4-BE49-F238E27FC236}">
                  <a16:creationId xmlns:a16="http://schemas.microsoft.com/office/drawing/2014/main" id="{1C510BEE-5E4D-BF11-2257-1B0D3753CE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34421" y="3928806"/>
              <a:ext cx="554591" cy="0"/>
            </a:xfrm>
            <a:prstGeom prst="line">
              <a:avLst/>
            </a:prstGeom>
            <a:ln w="12700">
              <a:solidFill>
                <a:srgbClr val="5F2D9A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51">
              <a:extLst>
                <a:ext uri="{FF2B5EF4-FFF2-40B4-BE49-F238E27FC236}">
                  <a16:creationId xmlns:a16="http://schemas.microsoft.com/office/drawing/2014/main" id="{05C9FFCE-ED3D-81FD-3CF1-185BB1902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34421" y="5155558"/>
              <a:ext cx="554591" cy="0"/>
            </a:xfrm>
            <a:prstGeom prst="line">
              <a:avLst/>
            </a:prstGeom>
            <a:ln w="12700">
              <a:solidFill>
                <a:srgbClr val="5F2D9A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직선 연결선 53">
            <a:extLst>
              <a:ext uri="{FF2B5EF4-FFF2-40B4-BE49-F238E27FC236}">
                <a16:creationId xmlns:a16="http://schemas.microsoft.com/office/drawing/2014/main" id="{53E5F494-9729-13E1-BA4F-459A25316CC7}"/>
              </a:ext>
            </a:extLst>
          </p:cNvPr>
          <p:cNvCxnSpPr>
            <a:cxnSpLocks/>
          </p:cNvCxnSpPr>
          <p:nvPr/>
        </p:nvCxnSpPr>
        <p:spPr>
          <a:xfrm>
            <a:off x="5897762" y="1640962"/>
            <a:ext cx="0" cy="4460812"/>
          </a:xfrm>
          <a:prstGeom prst="line">
            <a:avLst/>
          </a:prstGeom>
          <a:ln w="38100">
            <a:solidFill>
              <a:srgbClr val="5F2D9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39">
            <a:extLst>
              <a:ext uri="{FF2B5EF4-FFF2-40B4-BE49-F238E27FC236}">
                <a16:creationId xmlns:a16="http://schemas.microsoft.com/office/drawing/2014/main" id="{FB176962-FA42-5068-5182-6098330937AD}"/>
              </a:ext>
            </a:extLst>
          </p:cNvPr>
          <p:cNvCxnSpPr>
            <a:cxnSpLocks/>
          </p:cNvCxnSpPr>
          <p:nvPr/>
        </p:nvCxnSpPr>
        <p:spPr>
          <a:xfrm flipH="1" flipV="1">
            <a:off x="4463799" y="3897758"/>
            <a:ext cx="2720823" cy="23822"/>
          </a:xfrm>
          <a:prstGeom prst="line">
            <a:avLst/>
          </a:prstGeom>
          <a:ln w="28575">
            <a:solidFill>
              <a:srgbClr val="5F2D9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7A7171B-6335-E180-22DC-00E2865F8819}"/>
              </a:ext>
            </a:extLst>
          </p:cNvPr>
          <p:cNvSpPr/>
          <p:nvPr/>
        </p:nvSpPr>
        <p:spPr>
          <a:xfrm>
            <a:off x="4928656" y="2871969"/>
            <a:ext cx="1997383" cy="1954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AD9F69-C757-026E-A1AF-9110A2F877A9}"/>
              </a:ext>
            </a:extLst>
          </p:cNvPr>
          <p:cNvSpPr txBox="1"/>
          <p:nvPr/>
        </p:nvSpPr>
        <p:spPr>
          <a:xfrm>
            <a:off x="4929962" y="4097152"/>
            <a:ext cx="21642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(MySQL)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F1F7629-0BA2-2659-4A53-B60B25C7F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712" y="3030641"/>
            <a:ext cx="1226255" cy="1070048"/>
          </a:xfrm>
          <a:prstGeom prst="rect">
            <a:avLst/>
          </a:prstGeom>
        </p:spPr>
      </p:pic>
      <p:sp>
        <p:nvSpPr>
          <p:cNvPr id="19" name="사각형: 둥근 모서리 7">
            <a:extLst>
              <a:ext uri="{FF2B5EF4-FFF2-40B4-BE49-F238E27FC236}">
                <a16:creationId xmlns:a16="http://schemas.microsoft.com/office/drawing/2014/main" id="{5129EBCD-1988-0DBF-10E2-4CE680A77E15}"/>
              </a:ext>
            </a:extLst>
          </p:cNvPr>
          <p:cNvSpPr/>
          <p:nvPr/>
        </p:nvSpPr>
        <p:spPr>
          <a:xfrm>
            <a:off x="3236274" y="3636519"/>
            <a:ext cx="1453006" cy="541676"/>
          </a:xfrm>
          <a:prstGeom prst="roundRect">
            <a:avLst>
              <a:gd name="adj" fmla="val 25556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84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웹크롤러</a:t>
            </a:r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0" name="직선 연결선 51">
            <a:extLst>
              <a:ext uri="{FF2B5EF4-FFF2-40B4-BE49-F238E27FC236}">
                <a16:creationId xmlns:a16="http://schemas.microsoft.com/office/drawing/2014/main" id="{A9EFBDAA-DB2F-7C92-E801-1BB71D40E5AF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2962261" y="3907357"/>
            <a:ext cx="274013" cy="0"/>
          </a:xfrm>
          <a:prstGeom prst="line">
            <a:avLst/>
          </a:prstGeom>
          <a:ln w="12700">
            <a:solidFill>
              <a:srgbClr val="5F2D9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7">
            <a:extLst>
              <a:ext uri="{FF2B5EF4-FFF2-40B4-BE49-F238E27FC236}">
                <a16:creationId xmlns:a16="http://schemas.microsoft.com/office/drawing/2014/main" id="{6B1E3EC8-0802-39B4-6C6F-9AF84A00217F}"/>
              </a:ext>
            </a:extLst>
          </p:cNvPr>
          <p:cNvSpPr/>
          <p:nvPr/>
        </p:nvSpPr>
        <p:spPr>
          <a:xfrm>
            <a:off x="7728957" y="4336937"/>
            <a:ext cx="1696529" cy="530165"/>
          </a:xfrm>
          <a:prstGeom prst="roundRect">
            <a:avLst>
              <a:gd name="adj" fmla="val 11873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84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리뷰의 감성 분석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사각형: 둥근 모서리 7">
            <a:extLst>
              <a:ext uri="{FF2B5EF4-FFF2-40B4-BE49-F238E27FC236}">
                <a16:creationId xmlns:a16="http://schemas.microsoft.com/office/drawing/2014/main" id="{69EC1699-4BD6-3B4F-B3D7-2D816B35EC46}"/>
              </a:ext>
            </a:extLst>
          </p:cNvPr>
          <p:cNvSpPr/>
          <p:nvPr/>
        </p:nvSpPr>
        <p:spPr>
          <a:xfrm>
            <a:off x="7728957" y="2970425"/>
            <a:ext cx="1696529" cy="880267"/>
          </a:xfrm>
          <a:prstGeom prst="roundRect">
            <a:avLst>
              <a:gd name="adj" fmla="val 9073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84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리뷰 긍정 지수와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영화 정보의 관계 분석</a:t>
            </a:r>
          </a:p>
        </p:txBody>
      </p:sp>
      <p:cxnSp>
        <p:nvCxnSpPr>
          <p:cNvPr id="23" name="직선 연결선 41">
            <a:extLst>
              <a:ext uri="{FF2B5EF4-FFF2-40B4-BE49-F238E27FC236}">
                <a16:creationId xmlns:a16="http://schemas.microsoft.com/office/drawing/2014/main" id="{77DC87FE-8A2D-5C6C-F1AC-767EEA680692}"/>
              </a:ext>
            </a:extLst>
          </p:cNvPr>
          <p:cNvCxnSpPr>
            <a:cxnSpLocks/>
          </p:cNvCxnSpPr>
          <p:nvPr/>
        </p:nvCxnSpPr>
        <p:spPr>
          <a:xfrm>
            <a:off x="7188303" y="3424178"/>
            <a:ext cx="0" cy="1167805"/>
          </a:xfrm>
          <a:prstGeom prst="line">
            <a:avLst/>
          </a:prstGeom>
          <a:ln w="12700">
            <a:solidFill>
              <a:srgbClr val="5F2D9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51">
            <a:extLst>
              <a:ext uri="{FF2B5EF4-FFF2-40B4-BE49-F238E27FC236}">
                <a16:creationId xmlns:a16="http://schemas.microsoft.com/office/drawing/2014/main" id="{837F110F-9E06-72CA-E301-74192756051C}"/>
              </a:ext>
            </a:extLst>
          </p:cNvPr>
          <p:cNvCxnSpPr>
            <a:cxnSpLocks/>
          </p:cNvCxnSpPr>
          <p:nvPr/>
        </p:nvCxnSpPr>
        <p:spPr>
          <a:xfrm flipH="1">
            <a:off x="7184621" y="3424178"/>
            <a:ext cx="520524" cy="0"/>
          </a:xfrm>
          <a:prstGeom prst="line">
            <a:avLst/>
          </a:prstGeom>
          <a:ln w="12700">
            <a:solidFill>
              <a:srgbClr val="5F2D9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51">
            <a:extLst>
              <a:ext uri="{FF2B5EF4-FFF2-40B4-BE49-F238E27FC236}">
                <a16:creationId xmlns:a16="http://schemas.microsoft.com/office/drawing/2014/main" id="{81199FA2-2B0A-1ED4-1BF9-2242E4E03320}"/>
              </a:ext>
            </a:extLst>
          </p:cNvPr>
          <p:cNvCxnSpPr>
            <a:cxnSpLocks/>
          </p:cNvCxnSpPr>
          <p:nvPr/>
        </p:nvCxnSpPr>
        <p:spPr>
          <a:xfrm flipH="1">
            <a:off x="7184621" y="4575574"/>
            <a:ext cx="520524" cy="0"/>
          </a:xfrm>
          <a:prstGeom prst="line">
            <a:avLst/>
          </a:prstGeom>
          <a:ln w="12700">
            <a:solidFill>
              <a:srgbClr val="5F2D9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2AFB898-7C75-0311-6C9E-D0E4E2954B7C}"/>
              </a:ext>
            </a:extLst>
          </p:cNvPr>
          <p:cNvSpPr txBox="1"/>
          <p:nvPr/>
        </p:nvSpPr>
        <p:spPr>
          <a:xfrm rot="16200000">
            <a:off x="2382247" y="1693170"/>
            <a:ext cx="401030" cy="317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▽</a:t>
            </a:r>
            <a:endParaRPr lang="en-US" altLang="ko-KR" sz="1400" b="1" dirty="0">
              <a:solidFill>
                <a:srgbClr val="7030A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CF01837-7F5D-D828-DC0A-D7CD5ECFD5AC}"/>
              </a:ext>
            </a:extLst>
          </p:cNvPr>
          <p:cNvGrpSpPr/>
          <p:nvPr/>
        </p:nvGrpSpPr>
        <p:grpSpPr>
          <a:xfrm flipH="1">
            <a:off x="2599965" y="3080535"/>
            <a:ext cx="364877" cy="1633268"/>
            <a:chOff x="8434421" y="3928806"/>
            <a:chExt cx="554591" cy="1244235"/>
          </a:xfrm>
        </p:grpSpPr>
        <p:cxnSp>
          <p:nvCxnSpPr>
            <p:cNvPr id="28" name="직선 연결선 41">
              <a:extLst>
                <a:ext uri="{FF2B5EF4-FFF2-40B4-BE49-F238E27FC236}">
                  <a16:creationId xmlns:a16="http://schemas.microsoft.com/office/drawing/2014/main" id="{95BAE0FC-53B6-9A60-CDA1-9C8741702E44}"/>
                </a:ext>
              </a:extLst>
            </p:cNvPr>
            <p:cNvCxnSpPr>
              <a:cxnSpLocks/>
            </p:cNvCxnSpPr>
            <p:nvPr/>
          </p:nvCxnSpPr>
          <p:spPr>
            <a:xfrm>
              <a:off x="8438344" y="3928806"/>
              <a:ext cx="0" cy="1244235"/>
            </a:xfrm>
            <a:prstGeom prst="line">
              <a:avLst/>
            </a:prstGeom>
            <a:ln w="12700">
              <a:solidFill>
                <a:srgbClr val="5F2D9A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51">
              <a:extLst>
                <a:ext uri="{FF2B5EF4-FFF2-40B4-BE49-F238E27FC236}">
                  <a16:creationId xmlns:a16="http://schemas.microsoft.com/office/drawing/2014/main" id="{BF1BACCF-6E95-9D1C-0F2F-FF8A221D32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34421" y="3928806"/>
              <a:ext cx="554591" cy="0"/>
            </a:xfrm>
            <a:prstGeom prst="line">
              <a:avLst/>
            </a:prstGeom>
            <a:ln w="12700">
              <a:solidFill>
                <a:srgbClr val="5F2D9A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51">
              <a:extLst>
                <a:ext uri="{FF2B5EF4-FFF2-40B4-BE49-F238E27FC236}">
                  <a16:creationId xmlns:a16="http://schemas.microsoft.com/office/drawing/2014/main" id="{DC17D940-71BC-6213-DE12-4740E704E7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34421" y="5155558"/>
              <a:ext cx="554591" cy="0"/>
            </a:xfrm>
            <a:prstGeom prst="line">
              <a:avLst/>
            </a:prstGeom>
            <a:ln w="12700">
              <a:solidFill>
                <a:srgbClr val="5F2D9A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사각형: 둥근 모서리 7">
            <a:extLst>
              <a:ext uri="{FF2B5EF4-FFF2-40B4-BE49-F238E27FC236}">
                <a16:creationId xmlns:a16="http://schemas.microsoft.com/office/drawing/2014/main" id="{105382DD-314E-7336-5C3C-AE9B660C5A18}"/>
              </a:ext>
            </a:extLst>
          </p:cNvPr>
          <p:cNvSpPr/>
          <p:nvPr/>
        </p:nvSpPr>
        <p:spPr>
          <a:xfrm>
            <a:off x="9930879" y="3531201"/>
            <a:ext cx="1624113" cy="947455"/>
          </a:xfrm>
          <a:prstGeom prst="roundRect">
            <a:avLst>
              <a:gd name="adj" fmla="val 11873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84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원형 그래프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 그래프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히트맵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그래프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3" name="직선 연결선 51">
            <a:extLst>
              <a:ext uri="{FF2B5EF4-FFF2-40B4-BE49-F238E27FC236}">
                <a16:creationId xmlns:a16="http://schemas.microsoft.com/office/drawing/2014/main" id="{B5EA67B8-4E01-F56D-34BF-40E89F31A492}"/>
              </a:ext>
            </a:extLst>
          </p:cNvPr>
          <p:cNvCxnSpPr>
            <a:cxnSpLocks/>
          </p:cNvCxnSpPr>
          <p:nvPr/>
        </p:nvCxnSpPr>
        <p:spPr>
          <a:xfrm flipH="1">
            <a:off x="9619411" y="4021236"/>
            <a:ext cx="274013" cy="0"/>
          </a:xfrm>
          <a:prstGeom prst="line">
            <a:avLst/>
          </a:prstGeom>
          <a:ln w="12700">
            <a:solidFill>
              <a:srgbClr val="5F2D9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DD8D35A-48D2-2427-4EC9-8F4474A26C31}"/>
              </a:ext>
            </a:extLst>
          </p:cNvPr>
          <p:cNvSpPr txBox="1"/>
          <p:nvPr/>
        </p:nvSpPr>
        <p:spPr>
          <a:xfrm rot="16200000">
            <a:off x="3624939" y="1693169"/>
            <a:ext cx="401030" cy="317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▽</a:t>
            </a:r>
            <a:endParaRPr lang="en-US" altLang="ko-KR" sz="1400" b="1" dirty="0">
              <a:solidFill>
                <a:srgbClr val="7030A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5" name="사각형: 둥근 모서리 7">
            <a:extLst>
              <a:ext uri="{FF2B5EF4-FFF2-40B4-BE49-F238E27FC236}">
                <a16:creationId xmlns:a16="http://schemas.microsoft.com/office/drawing/2014/main" id="{924AAC06-540E-DFB4-8B60-96BFD8DA8F51}"/>
              </a:ext>
            </a:extLst>
          </p:cNvPr>
          <p:cNvSpPr/>
          <p:nvPr/>
        </p:nvSpPr>
        <p:spPr>
          <a:xfrm>
            <a:off x="441713" y="4178196"/>
            <a:ext cx="2158253" cy="922350"/>
          </a:xfrm>
          <a:prstGeom prst="roundRect">
            <a:avLst>
              <a:gd name="adj" fmla="val 9602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84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5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영화관입장권통합전산망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>
              <a:lnSpc>
                <a:spcPts val="25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(https://www.kobis.or.kr</a:t>
            </a:r>
            <a:r>
              <a:rPr lang="en" altLang="ko-KR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6" name="사각형: 둥근 모서리 7">
            <a:extLst>
              <a:ext uri="{FF2B5EF4-FFF2-40B4-BE49-F238E27FC236}">
                <a16:creationId xmlns:a16="http://schemas.microsoft.com/office/drawing/2014/main" id="{4551C6FC-7056-E8FB-0C8F-99FDD2244165}"/>
              </a:ext>
            </a:extLst>
          </p:cNvPr>
          <p:cNvSpPr/>
          <p:nvPr/>
        </p:nvSpPr>
        <p:spPr>
          <a:xfrm>
            <a:off x="441713" y="2779870"/>
            <a:ext cx="2158252" cy="535636"/>
          </a:xfrm>
          <a:prstGeom prst="roundRect">
            <a:avLst>
              <a:gd name="adj" fmla="val 25556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84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네이버 영화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(https://movie.naver.com/</a:t>
            </a:r>
            <a:r>
              <a:rPr lang="en" altLang="ko-KR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8068EAF-94A2-A31A-D3E2-24DD18109BF3}"/>
              </a:ext>
            </a:extLst>
          </p:cNvPr>
          <p:cNvSpPr/>
          <p:nvPr/>
        </p:nvSpPr>
        <p:spPr>
          <a:xfrm>
            <a:off x="4638907" y="3849055"/>
            <a:ext cx="108592" cy="104411"/>
          </a:xfrm>
          <a:prstGeom prst="ellipse">
            <a:avLst/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F708FB3-32CB-4982-3A09-35D927F746E4}"/>
              </a:ext>
            </a:extLst>
          </p:cNvPr>
          <p:cNvSpPr/>
          <p:nvPr/>
        </p:nvSpPr>
        <p:spPr>
          <a:xfrm>
            <a:off x="7663868" y="4520271"/>
            <a:ext cx="108592" cy="104411"/>
          </a:xfrm>
          <a:prstGeom prst="ellipse">
            <a:avLst/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BEEC6BC0-3272-59B3-08BE-AD9BE1A9E09A}"/>
              </a:ext>
            </a:extLst>
          </p:cNvPr>
          <p:cNvSpPr/>
          <p:nvPr/>
        </p:nvSpPr>
        <p:spPr>
          <a:xfrm>
            <a:off x="7663868" y="3377285"/>
            <a:ext cx="108592" cy="104411"/>
          </a:xfrm>
          <a:prstGeom prst="ellipse">
            <a:avLst/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BF333D1-6179-1A68-ABAE-90E5E0D0A708}"/>
              </a:ext>
            </a:extLst>
          </p:cNvPr>
          <p:cNvSpPr/>
          <p:nvPr/>
        </p:nvSpPr>
        <p:spPr>
          <a:xfrm>
            <a:off x="2566703" y="4620835"/>
            <a:ext cx="108592" cy="104411"/>
          </a:xfrm>
          <a:prstGeom prst="ellipse">
            <a:avLst/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E8CBFEA0-91A4-84EB-FC7D-1FABB1CE2A14}"/>
              </a:ext>
            </a:extLst>
          </p:cNvPr>
          <p:cNvSpPr/>
          <p:nvPr/>
        </p:nvSpPr>
        <p:spPr>
          <a:xfrm>
            <a:off x="2516895" y="3030641"/>
            <a:ext cx="108592" cy="104411"/>
          </a:xfrm>
          <a:prstGeom prst="ellipse">
            <a:avLst/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94CAF08-35FB-83CC-D829-1B2693D84276}"/>
              </a:ext>
            </a:extLst>
          </p:cNvPr>
          <p:cNvSpPr/>
          <p:nvPr/>
        </p:nvSpPr>
        <p:spPr>
          <a:xfrm>
            <a:off x="9847816" y="3964319"/>
            <a:ext cx="108592" cy="104411"/>
          </a:xfrm>
          <a:prstGeom prst="ellipse">
            <a:avLst/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3" name="사각형: 둥근 모서리 41">
            <a:extLst>
              <a:ext uri="{FF2B5EF4-FFF2-40B4-BE49-F238E27FC236}">
                <a16:creationId xmlns:a16="http://schemas.microsoft.com/office/drawing/2014/main" id="{2E403AE7-F472-91E4-1B40-E7003CFEA67B}"/>
              </a:ext>
            </a:extLst>
          </p:cNvPr>
          <p:cNvSpPr/>
          <p:nvPr/>
        </p:nvSpPr>
        <p:spPr>
          <a:xfrm>
            <a:off x="914401" y="1588621"/>
            <a:ext cx="1498348" cy="469311"/>
          </a:xfrm>
          <a:prstGeom prst="roundRect">
            <a:avLst>
              <a:gd name="adj" fmla="val 50000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</a:t>
            </a:r>
          </a:p>
        </p:txBody>
      </p:sp>
      <p:sp>
        <p:nvSpPr>
          <p:cNvPr id="44" name="사각형: 둥근 모서리 41">
            <a:extLst>
              <a:ext uri="{FF2B5EF4-FFF2-40B4-BE49-F238E27FC236}">
                <a16:creationId xmlns:a16="http://schemas.microsoft.com/office/drawing/2014/main" id="{014B5598-F1D5-0E41-7775-DDEFAB0DBBBC}"/>
              </a:ext>
            </a:extLst>
          </p:cNvPr>
          <p:cNvSpPr/>
          <p:nvPr/>
        </p:nvSpPr>
        <p:spPr>
          <a:xfrm>
            <a:off x="2717801" y="1588621"/>
            <a:ext cx="927288" cy="469311"/>
          </a:xfrm>
          <a:prstGeom prst="roundRect">
            <a:avLst>
              <a:gd name="adj" fmla="val 50000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</a:t>
            </a:r>
            <a:endParaRPr lang="ko-KR" altLang="en-US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사각형: 둥근 모서리 41">
            <a:extLst>
              <a:ext uri="{FF2B5EF4-FFF2-40B4-BE49-F238E27FC236}">
                <a16:creationId xmlns:a16="http://schemas.microsoft.com/office/drawing/2014/main" id="{7AE0A348-AAE0-6F58-B306-9506B399E24D}"/>
              </a:ext>
            </a:extLst>
          </p:cNvPr>
          <p:cNvSpPr/>
          <p:nvPr/>
        </p:nvSpPr>
        <p:spPr>
          <a:xfrm>
            <a:off x="4000501" y="1588621"/>
            <a:ext cx="927288" cy="469311"/>
          </a:xfrm>
          <a:prstGeom prst="roundRect">
            <a:avLst>
              <a:gd name="adj" fmla="val 50000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200F141-2319-00D6-5454-E649CF68D045}"/>
              </a:ext>
            </a:extLst>
          </p:cNvPr>
          <p:cNvSpPr txBox="1"/>
          <p:nvPr/>
        </p:nvSpPr>
        <p:spPr>
          <a:xfrm rot="16200000">
            <a:off x="7930239" y="1693169"/>
            <a:ext cx="401030" cy="317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▽</a:t>
            </a:r>
            <a:endParaRPr lang="en-US" altLang="ko-KR" sz="1400" b="1" dirty="0">
              <a:solidFill>
                <a:srgbClr val="7030A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9" name="사각형: 둥근 모서리 41">
            <a:extLst>
              <a:ext uri="{FF2B5EF4-FFF2-40B4-BE49-F238E27FC236}">
                <a16:creationId xmlns:a16="http://schemas.microsoft.com/office/drawing/2014/main" id="{1C5133F7-79E2-E9D2-CE44-7FBF185F7104}"/>
              </a:ext>
            </a:extLst>
          </p:cNvPr>
          <p:cNvSpPr/>
          <p:nvPr/>
        </p:nvSpPr>
        <p:spPr>
          <a:xfrm>
            <a:off x="7023101" y="1588621"/>
            <a:ext cx="927288" cy="469311"/>
          </a:xfrm>
          <a:prstGeom prst="roundRect">
            <a:avLst>
              <a:gd name="adj" fmla="val 50000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</a:p>
        </p:txBody>
      </p:sp>
      <p:sp>
        <p:nvSpPr>
          <p:cNvPr id="50" name="사각형: 둥근 모서리 41">
            <a:extLst>
              <a:ext uri="{FF2B5EF4-FFF2-40B4-BE49-F238E27FC236}">
                <a16:creationId xmlns:a16="http://schemas.microsoft.com/office/drawing/2014/main" id="{75D61B3C-AAAB-A6DF-CC46-7D500296BC43}"/>
              </a:ext>
            </a:extLst>
          </p:cNvPr>
          <p:cNvSpPr/>
          <p:nvPr/>
        </p:nvSpPr>
        <p:spPr>
          <a:xfrm>
            <a:off x="8305800" y="1588621"/>
            <a:ext cx="1076975" cy="469311"/>
          </a:xfrm>
          <a:prstGeom prst="roundRect">
            <a:avLst>
              <a:gd name="adj" fmla="val 50000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시각화</a:t>
            </a:r>
            <a:endParaRPr lang="ko-KR" altLang="en-US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49C3834-CFB8-C207-B3EA-A8E714972326}"/>
              </a:ext>
            </a:extLst>
          </p:cNvPr>
          <p:cNvSpPr txBox="1">
            <a:spLocks/>
          </p:cNvSpPr>
          <p:nvPr/>
        </p:nvSpPr>
        <p:spPr>
          <a:xfrm>
            <a:off x="425062" y="298290"/>
            <a:ext cx="4515237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3.2</a:t>
            </a:r>
            <a:r>
              <a:rPr lang="ko-KR" altLang="en-US" dirty="0"/>
              <a:t> 시스템 구조 설계 </a:t>
            </a:r>
            <a:r>
              <a:rPr lang="en-US" altLang="ko-KR" dirty="0"/>
              <a:t>|</a:t>
            </a:r>
            <a:r>
              <a:rPr lang="ko-KR" altLang="en-US" dirty="0"/>
              <a:t> 시스템 구성도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53583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6163" y="131355"/>
            <a:ext cx="218842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spc="600">
                <a:solidFill>
                  <a:schemeClr val="bg1"/>
                </a:solidFill>
              </a:rPr>
              <a:t>변경 이력 관리</a:t>
            </a:r>
          </a:p>
        </p:txBody>
      </p:sp>
      <p:graphicFrame>
        <p:nvGraphicFramePr>
          <p:cNvPr id="8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319200"/>
              </p:ext>
            </p:extLst>
          </p:nvPr>
        </p:nvGraphicFramePr>
        <p:xfrm>
          <a:off x="742950" y="1070592"/>
          <a:ext cx="11132123" cy="50096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1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0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7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60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0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9431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/>
                        <a:t>No.</a:t>
                      </a:r>
                      <a:endParaRPr lang="ko-KR" altLang="en-US" sz="1400" dirty="0"/>
                    </a:p>
                  </a:txBody>
                  <a:tcPr marL="119901" marR="119901" marT="59950" marB="5995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dirty="0"/>
                        <a:t>변경 내역</a:t>
                      </a:r>
                    </a:p>
                  </a:txBody>
                  <a:tcPr marL="119901" marR="119901" marT="59950" marB="5995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dirty="0"/>
                        <a:t>작성</a:t>
                      </a:r>
                    </a:p>
                  </a:txBody>
                  <a:tcPr marL="119901" marR="119901" marT="59950" marB="5995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dirty="0"/>
                        <a:t>검토</a:t>
                      </a:r>
                    </a:p>
                  </a:txBody>
                  <a:tcPr marL="119901" marR="119901" marT="59950" marB="5995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431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일자</a:t>
                      </a:r>
                    </a:p>
                  </a:txBody>
                  <a:tcPr marL="119901" marR="119901" marT="59950" marB="5995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작성자</a:t>
                      </a:r>
                    </a:p>
                  </a:txBody>
                  <a:tcPr marL="119901" marR="119901" marT="59950" marB="5995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일자</a:t>
                      </a:r>
                    </a:p>
                  </a:txBody>
                  <a:tcPr marL="119901" marR="119901" marT="59950" marB="5995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담당자</a:t>
                      </a:r>
                    </a:p>
                  </a:txBody>
                  <a:tcPr marL="119901" marR="119901" marT="59950" marB="5995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/>
                        <a:t>1</a:t>
                      </a: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 b="1" dirty="0"/>
                        <a:t>초안 작성</a:t>
                      </a:r>
                      <a:r>
                        <a:rPr lang="en-US" altLang="ko-KR" sz="1200" b="1" dirty="0"/>
                        <a:t>(ver</a:t>
                      </a:r>
                      <a:r>
                        <a:rPr lang="en-US" altLang="ko-KR" sz="1200" b="1" baseline="0" dirty="0"/>
                        <a:t>0.1)</a:t>
                      </a:r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/>
                        <a:t>2022.10.27</a:t>
                      </a:r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lvl="0" indent="0" algn="ctr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</a:pPr>
                      <a:r>
                        <a:rPr lang="ko-KR" altLang="en-US" sz="1200" b="1" dirty="0"/>
                        <a:t>권지민</a:t>
                      </a:r>
                      <a:endParaRPr lang="en-US" altLang="ko-KR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lvl="0" indent="0" algn="ctr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</a:pPr>
                      <a:endParaRPr lang="en-US" altLang="ko-KR" sz="1200" b="1" dirty="0" err="1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5B627DCF-7F3A-B54D-864D-719F7946FC00}"/>
              </a:ext>
            </a:extLst>
          </p:cNvPr>
          <p:cNvSpPr txBox="1">
            <a:spLocks/>
          </p:cNvSpPr>
          <p:nvPr/>
        </p:nvSpPr>
        <p:spPr>
          <a:xfrm>
            <a:off x="425063" y="298290"/>
            <a:ext cx="2766830" cy="3600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변경 이력</a:t>
            </a:r>
            <a:endParaRPr lang="ko-KR" altLang="en-US" sz="28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12" name="Straight Connector 62">
            <a:extLst>
              <a:ext uri="{FF2B5EF4-FFF2-40B4-BE49-F238E27FC236}">
                <a16:creationId xmlns:a16="http://schemas.microsoft.com/office/drawing/2014/main" id="{204EB197-33AD-2C45-BC89-E8A7A6D6B01E}"/>
              </a:ext>
            </a:extLst>
          </p:cNvPr>
          <p:cNvCxnSpPr/>
          <p:nvPr/>
        </p:nvCxnSpPr>
        <p:spPr>
          <a:xfrm>
            <a:off x="230777" y="6333288"/>
            <a:ext cx="1173044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08A0774-48AB-5F99-E849-9EA256C938D2}"/>
              </a:ext>
            </a:extLst>
          </p:cNvPr>
          <p:cNvSpPr txBox="1"/>
          <p:nvPr/>
        </p:nvSpPr>
        <p:spPr>
          <a:xfrm>
            <a:off x="9100287" y="6423496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0A1D05-4DC0-0EEE-0EBC-A755E5BDB380}"/>
              </a:ext>
            </a:extLst>
          </p:cNvPr>
          <p:cNvSpPr txBox="1"/>
          <p:nvPr/>
        </p:nvSpPr>
        <p:spPr>
          <a:xfrm>
            <a:off x="4871379" y="980645"/>
            <a:ext cx="214226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기능 설명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70A0FF1-C56E-7A83-1AB2-D11E81DE50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893162"/>
              </p:ext>
            </p:extLst>
          </p:nvPr>
        </p:nvGraphicFramePr>
        <p:xfrm>
          <a:off x="744583" y="1390081"/>
          <a:ext cx="10863217" cy="5031435"/>
        </p:xfrm>
        <a:graphic>
          <a:graphicData uri="http://schemas.openxmlformats.org/drawingml/2006/table">
            <a:tbl>
              <a:tblPr/>
              <a:tblGrid>
                <a:gridCol w="1789067">
                  <a:extLst>
                    <a:ext uri="{9D8B030D-6E8A-4147-A177-3AD203B41FA5}">
                      <a16:colId xmlns:a16="http://schemas.microsoft.com/office/drawing/2014/main" val="605626204"/>
                    </a:ext>
                  </a:extLst>
                </a:gridCol>
                <a:gridCol w="9074150">
                  <a:extLst>
                    <a:ext uri="{9D8B030D-6E8A-4147-A177-3AD203B41FA5}">
                      <a16:colId xmlns:a16="http://schemas.microsoft.com/office/drawing/2014/main" val="630777643"/>
                    </a:ext>
                  </a:extLst>
                </a:gridCol>
              </a:tblGrid>
              <a:tr h="59207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시스템 기능</a:t>
                      </a:r>
                      <a:endParaRPr lang="en" sz="1600" b="0" i="0" u="none" strike="noStrike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41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상세 설명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41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449479"/>
                  </a:ext>
                </a:extLst>
              </a:tr>
              <a:tr h="44686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수집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6000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네이버 영화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(https://movie.naver.com/</a:t>
                      </a:r>
                      <a:r>
                        <a:rPr lang="en" altLang="ko-KR" sz="16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1817974"/>
                  </a:ext>
                </a:extLst>
              </a:tr>
              <a:tr h="4468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000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영화관입장권통합전산망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(KOBIS)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(https://www.kobis.or.kr</a:t>
                      </a:r>
                      <a:r>
                        <a:rPr lang="en" altLang="ko-KR" sz="16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/)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9081798"/>
                  </a:ext>
                </a:extLst>
              </a:tr>
              <a:tr h="4395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저장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(DB)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60000" indent="0" algn="l" fontAlgn="ctr">
                        <a:buFontTx/>
                        <a:buNone/>
                      </a:pP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네이버 영화 리뷰 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영화제목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리뷰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별점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일자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총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별점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</a:t>
                      </a:r>
                      <a:r>
                        <a:rPr lang="ko-KR" altLang="en-US" sz="14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리뷰번호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9730692"/>
                  </a:ext>
                </a:extLst>
              </a:tr>
              <a:tr h="439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0000" indent="0" algn="l" fontAlgn="ctr">
                        <a:buFontTx/>
                        <a:buNone/>
                      </a:pP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영화관입장권통합전산망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(KOBIS) </a:t>
                      </a:r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영화별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정보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일자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관객수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영화제목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장르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개봉일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감독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주연배우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746054"/>
                  </a:ext>
                </a:extLst>
              </a:tr>
              <a:tr h="8937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정제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60000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영화관입장권통합전산망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(KOBIS)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정제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날짜 수정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중복 값 설정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NaN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값 수정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5253493"/>
                  </a:ext>
                </a:extLst>
              </a:tr>
              <a:tr h="8937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분석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60000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리뷰의 감성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분석 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긍정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부정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360000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영화별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관객 수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리뷰 긍정지수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네이버 총 </a:t>
                      </a:r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별점의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관계 분석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4921388"/>
                  </a:ext>
                </a:extLst>
              </a:tr>
              <a:tr h="8790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시각화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60000" indent="0" algn="l" fontAlgn="ctr">
                        <a:buFontTx/>
                        <a:buNone/>
                      </a:pP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원형 그래프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 그래프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히트맵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그래프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375042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08A0774-48AB-5F99-E849-9EA256C938D2}"/>
              </a:ext>
            </a:extLst>
          </p:cNvPr>
          <p:cNvSpPr txBox="1"/>
          <p:nvPr/>
        </p:nvSpPr>
        <p:spPr>
          <a:xfrm>
            <a:off x="9100287" y="6423496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C73578D-E886-F478-8ACF-BE0976D747E6}"/>
              </a:ext>
            </a:extLst>
          </p:cNvPr>
          <p:cNvSpPr txBox="1">
            <a:spLocks/>
          </p:cNvSpPr>
          <p:nvPr/>
        </p:nvSpPr>
        <p:spPr>
          <a:xfrm>
            <a:off x="425062" y="298290"/>
            <a:ext cx="4515237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3.2</a:t>
            </a:r>
            <a:r>
              <a:rPr lang="ko-KR" altLang="en-US" dirty="0"/>
              <a:t> 시스템 구조 설계 </a:t>
            </a:r>
            <a:r>
              <a:rPr lang="en-US" altLang="ko-KR" dirty="0"/>
              <a:t>|</a:t>
            </a:r>
            <a:r>
              <a:rPr lang="ko-KR" altLang="en-US" dirty="0"/>
              <a:t> 시스템 기능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75677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08A0774-48AB-5F99-E849-9EA256C938D2}"/>
              </a:ext>
            </a:extLst>
          </p:cNvPr>
          <p:cNvSpPr txBox="1"/>
          <p:nvPr/>
        </p:nvSpPr>
        <p:spPr>
          <a:xfrm>
            <a:off x="9100287" y="6423496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C73578D-E886-F478-8ACF-BE0976D747E6}"/>
              </a:ext>
            </a:extLst>
          </p:cNvPr>
          <p:cNvSpPr txBox="1">
            <a:spLocks/>
          </p:cNvSpPr>
          <p:nvPr/>
        </p:nvSpPr>
        <p:spPr>
          <a:xfrm>
            <a:off x="425062" y="298290"/>
            <a:ext cx="4515237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/>
              <a:t>UI</a:t>
            </a:r>
            <a:r>
              <a:rPr lang="ko-KR" altLang="en-US" dirty="0"/>
              <a:t> 화면 설계</a:t>
            </a:r>
            <a:r>
              <a:rPr lang="en-US" altLang="ko-KR" dirty="0"/>
              <a:t> | </a:t>
            </a:r>
            <a:r>
              <a:rPr lang="ko-KR" altLang="en-US" dirty="0"/>
              <a:t>전체 화면 목록</a:t>
            </a:r>
            <a:endParaRPr lang="en-US" altLang="ko-KR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E40E7EE-2EF5-4143-F3A9-6352A8E9EB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782773"/>
              </p:ext>
            </p:extLst>
          </p:nvPr>
        </p:nvGraphicFramePr>
        <p:xfrm>
          <a:off x="1308295" y="1416653"/>
          <a:ext cx="9346867" cy="4024694"/>
        </p:xfrm>
        <a:graphic>
          <a:graphicData uri="http://schemas.openxmlformats.org/drawingml/2006/table">
            <a:tbl>
              <a:tblPr/>
              <a:tblGrid>
                <a:gridCol w="1070247">
                  <a:extLst>
                    <a:ext uri="{9D8B030D-6E8A-4147-A177-3AD203B41FA5}">
                      <a16:colId xmlns:a16="http://schemas.microsoft.com/office/drawing/2014/main" val="605626204"/>
                    </a:ext>
                  </a:extLst>
                </a:gridCol>
                <a:gridCol w="1935686">
                  <a:extLst>
                    <a:ext uri="{9D8B030D-6E8A-4147-A177-3AD203B41FA5}">
                      <a16:colId xmlns:a16="http://schemas.microsoft.com/office/drawing/2014/main" val="630777643"/>
                    </a:ext>
                  </a:extLst>
                </a:gridCol>
                <a:gridCol w="6340934">
                  <a:extLst>
                    <a:ext uri="{9D8B030D-6E8A-4147-A177-3AD203B41FA5}">
                      <a16:colId xmlns:a16="http://schemas.microsoft.com/office/drawing/2014/main" val="3269892993"/>
                    </a:ext>
                  </a:extLst>
                </a:gridCol>
              </a:tblGrid>
              <a:tr h="34535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  <a:cs typeface="+mn-cs"/>
                        </a:rPr>
                        <a:t>화면 </a:t>
                      </a:r>
                      <a:r>
                        <a:rPr lang="en" sz="14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  <a:cs typeface="+mn-cs"/>
                        </a:rPr>
                        <a:t>ID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41A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  <a:cs typeface="+mn-cs"/>
                        </a:rPr>
                        <a:t>화면 이름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41A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  <a:cs typeface="+mn-cs"/>
                        </a:rPr>
                        <a:t>화면 상세 설명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41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449479"/>
                  </a:ext>
                </a:extLst>
              </a:tr>
              <a:tr h="461144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craw01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네이버 영화 리뷰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크롤링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800100" lvl="1" indent="-342900" algn="l" defTabSz="914400" rtl="0" eaLnBrk="1" fontAlgn="ctr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cs typeface="+mn-cs"/>
                        </a:rPr>
                        <a:t>리뷰 번호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,</a:t>
                      </a:r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cs typeface="+mn-cs"/>
                        </a:rPr>
                        <a:t> 영화 이름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,</a:t>
                      </a:r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cs typeface="+mn-cs"/>
                        </a:rPr>
                        <a:t>별점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,</a:t>
                      </a:r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cs typeface="+mn-cs"/>
                        </a:rPr>
                        <a:t> 총점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,</a:t>
                      </a:r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cs typeface="+mn-cs"/>
                        </a:rPr>
                        <a:t> 리뷰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,</a:t>
                      </a:r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cs typeface="+mn-cs"/>
                        </a:rPr>
                        <a:t> 날짜 수집</a:t>
                      </a:r>
                      <a:endParaRPr lang="en-US" altLang="ko-KR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  <a:cs typeface="+mn-cs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1817974"/>
                  </a:ext>
                </a:extLst>
              </a:tr>
              <a:tr h="47086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craw02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KOBIS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 영화 정보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크롤링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800100" lvl="1" indent="-342900" algn="l" defTabSz="914400" rtl="0" eaLnBrk="1" fontAlgn="ctr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+mn-ea"/>
                          <a:cs typeface="+mn-cs"/>
                        </a:rPr>
                        <a:t>일자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+mn-ea"/>
                          <a:cs typeface="+mn-cs"/>
                        </a:rPr>
                        <a:t>관객수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+mn-ea"/>
                          <a:cs typeface="+mn-cs"/>
                        </a:rPr>
                        <a:t>영화제목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+mn-ea"/>
                          <a:cs typeface="+mn-cs"/>
                        </a:rPr>
                        <a:t>장르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+mn-ea"/>
                          <a:cs typeface="+mn-cs"/>
                        </a:rPr>
                        <a:t>개봉일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+mn-ea"/>
                          <a:cs typeface="+mn-cs"/>
                        </a:rPr>
                        <a:t>감독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+mn-ea"/>
                          <a:cs typeface="+mn-cs"/>
                        </a:rPr>
                        <a:t>주연배우 수집</a:t>
                      </a:r>
                      <a:endParaRPr lang="en-US" altLang="ko-KR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CJK KR Bold" panose="020B0800000000000000" pitchFamily="34" charset="-127"/>
                        <a:ea typeface="+mn-ea"/>
                        <a:cs typeface="+mn-cs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65461638"/>
                  </a:ext>
                </a:extLst>
              </a:tr>
              <a:tr h="97824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800100" lvl="1" indent="-342900" algn="l" fontAlgn="ctr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473990"/>
                  </a:ext>
                </a:extLst>
              </a:tr>
              <a:tr h="790832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800100" marR="0" lvl="1" indent="-34290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9625404"/>
                  </a:ext>
                </a:extLst>
              </a:tr>
              <a:tr h="97824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800100" marR="0" lvl="1" indent="-34290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41580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5637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08A0774-48AB-5F99-E849-9EA256C938D2}"/>
              </a:ext>
            </a:extLst>
          </p:cNvPr>
          <p:cNvSpPr txBox="1"/>
          <p:nvPr/>
        </p:nvSpPr>
        <p:spPr>
          <a:xfrm>
            <a:off x="9100287" y="6423496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C73578D-E886-F478-8ACF-BE0976D747E6}"/>
              </a:ext>
            </a:extLst>
          </p:cNvPr>
          <p:cNvSpPr txBox="1">
            <a:spLocks/>
          </p:cNvSpPr>
          <p:nvPr/>
        </p:nvSpPr>
        <p:spPr>
          <a:xfrm>
            <a:off x="425062" y="298290"/>
            <a:ext cx="4515237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/>
              <a:t>UI</a:t>
            </a:r>
            <a:r>
              <a:rPr lang="ko-KR" altLang="en-US" dirty="0"/>
              <a:t> 화면 설계</a:t>
            </a:r>
            <a:r>
              <a:rPr lang="en-US" altLang="ko-KR" dirty="0"/>
              <a:t> | </a:t>
            </a:r>
            <a:r>
              <a:rPr lang="ko-KR" altLang="en-US" dirty="0"/>
              <a:t>네이버 영화 </a:t>
            </a:r>
            <a:r>
              <a:rPr lang="ko-KR" altLang="en-US" dirty="0" err="1"/>
              <a:t>크롤링</a:t>
            </a:r>
            <a:endParaRPr lang="en-US" altLang="ko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1D94AE3-8800-23E0-68C9-86376E64734C}"/>
              </a:ext>
            </a:extLst>
          </p:cNvPr>
          <p:cNvSpPr/>
          <p:nvPr/>
        </p:nvSpPr>
        <p:spPr>
          <a:xfrm>
            <a:off x="537029" y="943429"/>
            <a:ext cx="5558971" cy="52686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5D5664-A89F-2B60-80D2-1B56C5756078}"/>
              </a:ext>
            </a:extLst>
          </p:cNvPr>
          <p:cNvSpPr txBox="1"/>
          <p:nvPr/>
        </p:nvSpPr>
        <p:spPr>
          <a:xfrm>
            <a:off x="957942" y="1250407"/>
            <a:ext cx="622662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400" dirty="0">
                <a:solidFill>
                  <a:schemeClr val="bg1"/>
                </a:solidFill>
              </a:rPr>
              <a:t>----------------------------------------------------------------</a:t>
            </a:r>
          </a:p>
          <a:p>
            <a:endParaRPr lang="ko-Kore-KR" altLang="en-US" sz="1400" dirty="0">
              <a:solidFill>
                <a:schemeClr val="bg1"/>
              </a:solidFill>
            </a:endParaRPr>
          </a:p>
          <a:p>
            <a:r>
              <a:rPr lang="en-US" altLang="ko-Kore-KR" sz="1400" dirty="0">
                <a:solidFill>
                  <a:schemeClr val="bg1"/>
                </a:solidFill>
              </a:rPr>
              <a:t>&lt;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ko-Kore-KR" altLang="en-US" sz="1400" dirty="0">
                <a:solidFill>
                  <a:schemeClr val="bg1"/>
                </a:solidFill>
              </a:rPr>
              <a:t>NAVER 영화리뷰 크롤링을 시작합니다.&gt;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7DC2F4-7A39-AC39-E5F7-D0E40E66B051}"/>
              </a:ext>
            </a:extLst>
          </p:cNvPr>
          <p:cNvSpPr txBox="1"/>
          <p:nvPr/>
        </p:nvSpPr>
        <p:spPr>
          <a:xfrm>
            <a:off x="957942" y="2439350"/>
            <a:ext cx="6096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400" dirty="0">
                <a:solidFill>
                  <a:schemeClr val="bg1"/>
                </a:solidFill>
              </a:rPr>
              <a:t>총 </a:t>
            </a:r>
            <a:r>
              <a:rPr lang="en-US" altLang="ko-KR" sz="1400" dirty="0">
                <a:solidFill>
                  <a:schemeClr val="bg1"/>
                </a:solidFill>
              </a:rPr>
              <a:t>14,354,098</a:t>
            </a:r>
            <a:r>
              <a:rPr lang="ko-KR" altLang="en-US" sz="1400" dirty="0">
                <a:solidFill>
                  <a:schemeClr val="bg1"/>
                </a:solidFill>
              </a:rPr>
              <a:t>개의 평점이 있습니다</a:t>
            </a:r>
          </a:p>
          <a:p>
            <a:endParaRPr lang="en" altLang="ko-Kore-KR" sz="1400" dirty="0">
              <a:solidFill>
                <a:schemeClr val="bg1"/>
              </a:solidFill>
            </a:endParaRPr>
          </a:p>
          <a:p>
            <a:r>
              <a:rPr lang="ko-Kore-KR" altLang="en-US" sz="1400" dirty="0">
                <a:solidFill>
                  <a:schemeClr val="bg1"/>
                </a:solidFill>
              </a:rPr>
              <a:t>&lt;총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ore-KR" sz="1400" dirty="0">
                <a:solidFill>
                  <a:schemeClr val="bg1"/>
                </a:solidFill>
              </a:rPr>
              <a:t>0</a:t>
            </a:r>
            <a:r>
              <a:rPr lang="en-US" altLang="ko-KR" sz="1400" dirty="0">
                <a:solidFill>
                  <a:schemeClr val="bg1"/>
                </a:solidFill>
              </a:rPr>
              <a:t>0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ko-Kore-KR" altLang="en-US" sz="1400" dirty="0">
                <a:solidFill>
                  <a:schemeClr val="bg1"/>
                </a:solidFill>
              </a:rPr>
              <a:t>건 수집완료 되었습니다.&gt;</a:t>
            </a:r>
          </a:p>
          <a:p>
            <a:endParaRPr lang="en-US" altLang="ko-Kore-KR" sz="1400" dirty="0">
              <a:solidFill>
                <a:schemeClr val="bg1"/>
              </a:solidFill>
            </a:endParaRPr>
          </a:p>
          <a:p>
            <a:r>
              <a:rPr lang="ko-Kore-KR" altLang="en-US" sz="1400" dirty="0">
                <a:solidFill>
                  <a:schemeClr val="bg1"/>
                </a:solidFill>
              </a:rPr>
              <a:t>&lt;NAVER 리뷰 크롤링이 완료되었습니다.&gt;</a:t>
            </a:r>
          </a:p>
          <a:p>
            <a:endParaRPr lang="en-US" altLang="ko-Kore-KR" sz="1400" dirty="0">
              <a:solidFill>
                <a:schemeClr val="bg1"/>
              </a:solidFill>
            </a:endParaRPr>
          </a:p>
          <a:p>
            <a:r>
              <a:rPr lang="ko-Kore-KR" altLang="en-US" sz="1400" dirty="0">
                <a:solidFill>
                  <a:schemeClr val="bg1"/>
                </a:solidFill>
              </a:rPr>
              <a:t>----------------------------------------------------------------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0D8EFD1-836C-E202-A50A-0B64340AEE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730967"/>
              </p:ext>
            </p:extLst>
          </p:nvPr>
        </p:nvGraphicFramePr>
        <p:xfrm>
          <a:off x="7895695" y="1989071"/>
          <a:ext cx="3091453" cy="895984"/>
        </p:xfrm>
        <a:graphic>
          <a:graphicData uri="http://schemas.openxmlformats.org/drawingml/2006/table">
            <a:tbl>
              <a:tblPr/>
              <a:tblGrid>
                <a:gridCol w="3091453">
                  <a:extLst>
                    <a:ext uri="{9D8B030D-6E8A-4147-A177-3AD203B41FA5}">
                      <a16:colId xmlns:a16="http://schemas.microsoft.com/office/drawing/2014/main" val="3116675331"/>
                    </a:ext>
                  </a:extLst>
                </a:gridCol>
              </a:tblGrid>
              <a:tr h="36662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0" i="0" u="none" strike="noStrike" kern="1200" dirty="0">
                          <a:solidFill>
                            <a:schemeClr val="bg1"/>
                          </a:solidFill>
                          <a:effectLst/>
                          <a:ea typeface="Apple SD Gothic Neo Medium" panose="02000300000000000000" pitchFamily="2" charset="-127"/>
                          <a:cs typeface="+mn-cs"/>
                        </a:rPr>
                        <a:t>화면 </a:t>
                      </a:r>
                      <a:r>
                        <a:rPr lang="en-US" altLang="ko-KR" sz="1400" b="0" i="0" u="none" strike="noStrike" kern="1200" dirty="0">
                          <a:solidFill>
                            <a:schemeClr val="bg1"/>
                          </a:solidFill>
                          <a:effectLst/>
                          <a:ea typeface="Apple SD Gothic Neo Medium" panose="02000300000000000000" pitchFamily="2" charset="-127"/>
                          <a:cs typeface="+mn-cs"/>
                        </a:rPr>
                        <a:t>ID</a:t>
                      </a:r>
                      <a:endParaRPr lang="ko-KR" altLang="en-US" sz="1400" b="0" i="0" u="none" strike="noStrike" kern="1200" dirty="0">
                        <a:solidFill>
                          <a:schemeClr val="bg1"/>
                        </a:solidFill>
                        <a:effectLst/>
                        <a:ea typeface="Apple SD Gothic Neo Medium" panose="02000300000000000000" pitchFamily="2" charset="-127"/>
                        <a:cs typeface="+mn-cs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41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792047"/>
                  </a:ext>
                </a:extLst>
              </a:tr>
              <a:tr h="52935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craw01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6407579"/>
                  </a:ext>
                </a:extLst>
              </a:tr>
            </a:tbl>
          </a:graphicData>
        </a:graphic>
      </p:graphicFrame>
      <p:sp>
        <p:nvSpPr>
          <p:cNvPr id="10" name="타원 9">
            <a:extLst>
              <a:ext uri="{FF2B5EF4-FFF2-40B4-BE49-F238E27FC236}">
                <a16:creationId xmlns:a16="http://schemas.microsoft.com/office/drawing/2014/main" id="{1C536F26-BBE7-8FE6-0BA5-F8B72367830F}"/>
              </a:ext>
            </a:extLst>
          </p:cNvPr>
          <p:cNvSpPr/>
          <p:nvPr/>
        </p:nvSpPr>
        <p:spPr>
          <a:xfrm>
            <a:off x="4553087" y="1709353"/>
            <a:ext cx="298823" cy="298823"/>
          </a:xfrm>
          <a:prstGeom prst="ellipse">
            <a:avLst/>
          </a:prstGeom>
          <a:solidFill>
            <a:srgbClr val="6F4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5058023-E519-0E2E-0A99-407396E1E5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504140"/>
              </p:ext>
            </p:extLst>
          </p:nvPr>
        </p:nvGraphicFramePr>
        <p:xfrm>
          <a:off x="7895694" y="2885054"/>
          <a:ext cx="3091453" cy="2119303"/>
        </p:xfrm>
        <a:graphic>
          <a:graphicData uri="http://schemas.openxmlformats.org/drawingml/2006/table">
            <a:tbl>
              <a:tblPr/>
              <a:tblGrid>
                <a:gridCol w="446436">
                  <a:extLst>
                    <a:ext uri="{9D8B030D-6E8A-4147-A177-3AD203B41FA5}">
                      <a16:colId xmlns:a16="http://schemas.microsoft.com/office/drawing/2014/main" val="605626204"/>
                    </a:ext>
                  </a:extLst>
                </a:gridCol>
                <a:gridCol w="2645017">
                  <a:extLst>
                    <a:ext uri="{9D8B030D-6E8A-4147-A177-3AD203B41FA5}">
                      <a16:colId xmlns:a16="http://schemas.microsoft.com/office/drawing/2014/main" val="3269892993"/>
                    </a:ext>
                  </a:extLst>
                </a:gridCol>
              </a:tblGrid>
              <a:tr h="362375"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0" i="0" u="none" strike="noStrike" kern="1200" dirty="0">
                          <a:solidFill>
                            <a:schemeClr val="bg1"/>
                          </a:solidFill>
                          <a:effectLst/>
                          <a:ea typeface="Apple SD Gothic Neo Medium" panose="02000300000000000000" pitchFamily="2" charset="-127"/>
                          <a:cs typeface="+mn-cs"/>
                        </a:rPr>
                        <a:t>화면 설명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41A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  <a:cs typeface="+mn-cs"/>
                        </a:rPr>
                        <a:t>화면 상세 설명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449479"/>
                  </a:ext>
                </a:extLst>
              </a:tr>
              <a:tr h="43923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1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ctr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크롤링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 시작 안내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1817974"/>
                  </a:ext>
                </a:extLst>
              </a:tr>
              <a:tr h="43923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2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ctr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총 영화 리뷰 수 안내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  <a:cs typeface="+mn-cs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65461638"/>
                  </a:ext>
                </a:extLst>
              </a:tr>
              <a:tr h="43923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3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ctr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수집 건 수 안내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  <a:cs typeface="+mn-cs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473990"/>
                  </a:ext>
                </a:extLst>
              </a:tr>
              <a:tr h="439232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4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수집 완료 안내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  <a:cs typeface="+mn-cs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9625404"/>
                  </a:ext>
                </a:extLst>
              </a:tr>
            </a:tbl>
          </a:graphicData>
        </a:graphic>
      </p:graphicFrame>
      <p:sp>
        <p:nvSpPr>
          <p:cNvPr id="12" name="타원 11">
            <a:extLst>
              <a:ext uri="{FF2B5EF4-FFF2-40B4-BE49-F238E27FC236}">
                <a16:creationId xmlns:a16="http://schemas.microsoft.com/office/drawing/2014/main" id="{8F392B24-ECB3-74BF-E957-7C0CAE291400}"/>
              </a:ext>
            </a:extLst>
          </p:cNvPr>
          <p:cNvSpPr/>
          <p:nvPr/>
        </p:nvSpPr>
        <p:spPr>
          <a:xfrm>
            <a:off x="3962778" y="2426983"/>
            <a:ext cx="298823" cy="298823"/>
          </a:xfrm>
          <a:prstGeom prst="ellipse">
            <a:avLst/>
          </a:prstGeom>
          <a:solidFill>
            <a:srgbClr val="6F4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8B9B5D7-6524-271F-F49D-65439622EF08}"/>
              </a:ext>
            </a:extLst>
          </p:cNvPr>
          <p:cNvSpPr/>
          <p:nvPr/>
        </p:nvSpPr>
        <p:spPr>
          <a:xfrm>
            <a:off x="3856530" y="2885054"/>
            <a:ext cx="298823" cy="298823"/>
          </a:xfrm>
          <a:prstGeom prst="ellipse">
            <a:avLst/>
          </a:prstGeom>
          <a:solidFill>
            <a:srgbClr val="6F4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A72BFE4-1943-047B-9107-181E3C9A9A9A}"/>
              </a:ext>
            </a:extLst>
          </p:cNvPr>
          <p:cNvSpPr/>
          <p:nvPr/>
        </p:nvSpPr>
        <p:spPr>
          <a:xfrm>
            <a:off x="4428942" y="3279588"/>
            <a:ext cx="298823" cy="298823"/>
          </a:xfrm>
          <a:prstGeom prst="ellipse">
            <a:avLst/>
          </a:prstGeom>
          <a:solidFill>
            <a:srgbClr val="6F4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099218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08A0774-48AB-5F99-E849-9EA256C938D2}"/>
              </a:ext>
            </a:extLst>
          </p:cNvPr>
          <p:cNvSpPr txBox="1"/>
          <p:nvPr/>
        </p:nvSpPr>
        <p:spPr>
          <a:xfrm>
            <a:off x="9100287" y="6423496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C73578D-E886-F478-8ACF-BE0976D747E6}"/>
              </a:ext>
            </a:extLst>
          </p:cNvPr>
          <p:cNvSpPr txBox="1">
            <a:spLocks/>
          </p:cNvSpPr>
          <p:nvPr/>
        </p:nvSpPr>
        <p:spPr>
          <a:xfrm>
            <a:off x="425062" y="298290"/>
            <a:ext cx="4515237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/>
              <a:t>UI</a:t>
            </a:r>
            <a:r>
              <a:rPr lang="ko-KR" altLang="en-US" dirty="0"/>
              <a:t> 화면 설계</a:t>
            </a:r>
            <a:r>
              <a:rPr lang="en-US" altLang="ko-KR" dirty="0"/>
              <a:t> | KOBIS </a:t>
            </a:r>
            <a:r>
              <a:rPr lang="ko-KR" altLang="en-US" dirty="0" err="1"/>
              <a:t>크롤링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7C472C4-D4AA-488B-FF5F-DCDE171FB491}"/>
              </a:ext>
            </a:extLst>
          </p:cNvPr>
          <p:cNvSpPr/>
          <p:nvPr/>
        </p:nvSpPr>
        <p:spPr>
          <a:xfrm>
            <a:off x="537029" y="943429"/>
            <a:ext cx="6647542" cy="52686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6F0814A-29BF-1260-4E08-834D5CCC25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725117"/>
              </p:ext>
            </p:extLst>
          </p:nvPr>
        </p:nvGraphicFramePr>
        <p:xfrm>
          <a:off x="7895695" y="1989071"/>
          <a:ext cx="3091453" cy="895984"/>
        </p:xfrm>
        <a:graphic>
          <a:graphicData uri="http://schemas.openxmlformats.org/drawingml/2006/table">
            <a:tbl>
              <a:tblPr/>
              <a:tblGrid>
                <a:gridCol w="3091453">
                  <a:extLst>
                    <a:ext uri="{9D8B030D-6E8A-4147-A177-3AD203B41FA5}">
                      <a16:colId xmlns:a16="http://schemas.microsoft.com/office/drawing/2014/main" val="3116675331"/>
                    </a:ext>
                  </a:extLst>
                </a:gridCol>
              </a:tblGrid>
              <a:tr h="36662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0" i="0" u="none" strike="noStrike" kern="1200" dirty="0">
                          <a:solidFill>
                            <a:schemeClr val="bg1"/>
                          </a:solidFill>
                          <a:effectLst/>
                          <a:ea typeface="Apple SD Gothic Neo Medium" panose="02000300000000000000" pitchFamily="2" charset="-127"/>
                          <a:cs typeface="+mn-cs"/>
                        </a:rPr>
                        <a:t>화면 </a:t>
                      </a:r>
                      <a:r>
                        <a:rPr lang="en-US" altLang="ko-KR" sz="1400" b="0" i="0" u="none" strike="noStrike" kern="1200" dirty="0">
                          <a:solidFill>
                            <a:schemeClr val="bg1"/>
                          </a:solidFill>
                          <a:effectLst/>
                          <a:ea typeface="Apple SD Gothic Neo Medium" panose="02000300000000000000" pitchFamily="2" charset="-127"/>
                          <a:cs typeface="+mn-cs"/>
                        </a:rPr>
                        <a:t>ID</a:t>
                      </a:r>
                      <a:endParaRPr lang="ko-KR" altLang="en-US" sz="1400" b="0" i="0" u="none" strike="noStrike" kern="1200" dirty="0">
                        <a:solidFill>
                          <a:schemeClr val="bg1"/>
                        </a:solidFill>
                        <a:effectLst/>
                        <a:ea typeface="Apple SD Gothic Neo Medium" panose="02000300000000000000" pitchFamily="2" charset="-127"/>
                        <a:cs typeface="+mn-cs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41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792047"/>
                  </a:ext>
                </a:extLst>
              </a:tr>
              <a:tr h="52935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craw02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640757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3EADC2E-A765-5AF7-F8AF-5CC952F5F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61960"/>
              </p:ext>
            </p:extLst>
          </p:nvPr>
        </p:nvGraphicFramePr>
        <p:xfrm>
          <a:off x="7895694" y="2885054"/>
          <a:ext cx="3091453" cy="2119303"/>
        </p:xfrm>
        <a:graphic>
          <a:graphicData uri="http://schemas.openxmlformats.org/drawingml/2006/table">
            <a:tbl>
              <a:tblPr/>
              <a:tblGrid>
                <a:gridCol w="446436">
                  <a:extLst>
                    <a:ext uri="{9D8B030D-6E8A-4147-A177-3AD203B41FA5}">
                      <a16:colId xmlns:a16="http://schemas.microsoft.com/office/drawing/2014/main" val="605626204"/>
                    </a:ext>
                  </a:extLst>
                </a:gridCol>
                <a:gridCol w="2645017">
                  <a:extLst>
                    <a:ext uri="{9D8B030D-6E8A-4147-A177-3AD203B41FA5}">
                      <a16:colId xmlns:a16="http://schemas.microsoft.com/office/drawing/2014/main" val="3269892993"/>
                    </a:ext>
                  </a:extLst>
                </a:gridCol>
              </a:tblGrid>
              <a:tr h="362375"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0" i="0" u="none" strike="noStrike" kern="1200" dirty="0">
                          <a:solidFill>
                            <a:schemeClr val="bg1"/>
                          </a:solidFill>
                          <a:effectLst/>
                          <a:ea typeface="Apple SD Gothic Neo Medium" panose="02000300000000000000" pitchFamily="2" charset="-127"/>
                          <a:cs typeface="+mn-cs"/>
                        </a:rPr>
                        <a:t>화면 설명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41A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  <a:cs typeface="+mn-cs"/>
                        </a:rPr>
                        <a:t>화면 상세 설명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449479"/>
                  </a:ext>
                </a:extLst>
              </a:tr>
              <a:tr h="43923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1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ctr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크롤링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 시작 안내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1817974"/>
                  </a:ext>
                </a:extLst>
              </a:tr>
              <a:tr h="43923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2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ctr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오류 항목 발생 시 안내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  <a:cs typeface="+mn-cs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65461638"/>
                  </a:ext>
                </a:extLst>
              </a:tr>
              <a:tr h="43923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3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수집 중단 시 안내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  <a:cs typeface="+mn-cs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473990"/>
                  </a:ext>
                </a:extLst>
              </a:tr>
              <a:tr h="439232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4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수집 완료 안내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  <a:cs typeface="+mn-cs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962540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315CAA5-323F-7866-0B6E-6019BCF8EFBA}"/>
              </a:ext>
            </a:extLst>
          </p:cNvPr>
          <p:cNvSpPr txBox="1"/>
          <p:nvPr/>
        </p:nvSpPr>
        <p:spPr>
          <a:xfrm>
            <a:off x="957942" y="1250407"/>
            <a:ext cx="622662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400" dirty="0">
                <a:solidFill>
                  <a:schemeClr val="bg1"/>
                </a:solidFill>
              </a:rPr>
              <a:t>----------------------------------------------------------------</a:t>
            </a:r>
          </a:p>
          <a:p>
            <a:endParaRPr lang="ko-Kore-KR" altLang="en-US" sz="1400" dirty="0">
              <a:solidFill>
                <a:schemeClr val="bg1"/>
              </a:solidFill>
            </a:endParaRPr>
          </a:p>
          <a:p>
            <a:r>
              <a:rPr lang="en-US" altLang="ko-Kore-KR" sz="1400" dirty="0">
                <a:solidFill>
                  <a:schemeClr val="bg1"/>
                </a:solidFill>
              </a:rPr>
              <a:t>&lt;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" altLang="ko-Kore-KR" sz="1400" b="0" i="0" dirty="0">
                <a:solidFill>
                  <a:schemeClr val="bg1"/>
                </a:solidFill>
                <a:effectLst/>
                <a:latin typeface="ui-monospace"/>
              </a:rPr>
              <a:t>KOBIS 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ui-monospace"/>
              </a:rPr>
              <a:t>일별 박스오피스 </a:t>
            </a:r>
            <a:r>
              <a:rPr lang="ko-KR" altLang="en-US" sz="1400" b="0" i="0" dirty="0" err="1">
                <a:solidFill>
                  <a:schemeClr val="bg1"/>
                </a:solidFill>
                <a:effectLst/>
                <a:latin typeface="ui-monospace"/>
              </a:rPr>
              <a:t>크롤링</a:t>
            </a:r>
            <a:r>
              <a:rPr lang="ko-KR" altLang="en-US" sz="1400" dirty="0" err="1">
                <a:solidFill>
                  <a:schemeClr val="bg1"/>
                </a:solidFill>
                <a:latin typeface="ui-monospace"/>
              </a:rPr>
              <a:t>을</a:t>
            </a:r>
            <a:r>
              <a:rPr lang="ko-KR" altLang="en-US" sz="1400" dirty="0">
                <a:solidFill>
                  <a:schemeClr val="bg1"/>
                </a:solidFill>
                <a:latin typeface="ui-monospace"/>
              </a:rPr>
              <a:t> </a:t>
            </a:r>
            <a:r>
              <a:rPr lang="ko-Kore-KR" altLang="en-US" sz="1400" dirty="0">
                <a:solidFill>
                  <a:schemeClr val="bg1"/>
                </a:solidFill>
              </a:rPr>
              <a:t>시작합니다.&gt;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9CE61A-3731-FA6E-9E4C-CDAA2DC5BC52}"/>
              </a:ext>
            </a:extLst>
          </p:cNvPr>
          <p:cNvSpPr txBox="1"/>
          <p:nvPr/>
        </p:nvSpPr>
        <p:spPr>
          <a:xfrm>
            <a:off x="957942" y="2439350"/>
            <a:ext cx="6096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i="0" dirty="0">
                <a:solidFill>
                  <a:schemeClr val="bg1"/>
                </a:solidFill>
                <a:effectLst/>
                <a:latin typeface="ui-monospace"/>
              </a:rPr>
              <a:t>오류 항목을 제외합니다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ui-monospace"/>
              </a:rPr>
              <a:t>.</a:t>
            </a:r>
          </a:p>
          <a:p>
            <a:endParaRPr lang="en-US" altLang="ko-KR" sz="1400" b="0" i="0" dirty="0">
              <a:solidFill>
                <a:schemeClr val="bg1"/>
              </a:solidFill>
              <a:effectLst/>
              <a:latin typeface="ui-monospace"/>
            </a:endParaRPr>
          </a:p>
          <a:p>
            <a:r>
              <a:rPr lang="ko-KR" altLang="en-US" sz="1400" b="0" i="0" dirty="0">
                <a:solidFill>
                  <a:schemeClr val="bg1"/>
                </a:solidFill>
                <a:effectLst/>
                <a:latin typeface="ui-monospace"/>
              </a:rPr>
              <a:t>데이터를 수집하지 못하였습니다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ui-monospace"/>
              </a:rPr>
              <a:t>.</a:t>
            </a:r>
          </a:p>
          <a:p>
            <a:endParaRPr lang="en-US" altLang="ko-Kore-KR" sz="1400" dirty="0">
              <a:solidFill>
                <a:schemeClr val="bg1"/>
              </a:solidFill>
            </a:endParaRPr>
          </a:p>
          <a:p>
            <a:r>
              <a:rPr lang="ko-Kore-KR" altLang="en-US" sz="1400" dirty="0">
                <a:solidFill>
                  <a:schemeClr val="bg1"/>
                </a:solidFill>
              </a:rPr>
              <a:t>&lt;</a:t>
            </a:r>
            <a:r>
              <a:rPr lang="en" altLang="ko-Kore-KR" sz="1400" b="0" i="0" dirty="0">
                <a:solidFill>
                  <a:schemeClr val="bg1"/>
                </a:solidFill>
                <a:effectLst/>
                <a:latin typeface="ui-monospace"/>
              </a:rPr>
              <a:t> KOBIS 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ui-monospace"/>
              </a:rPr>
              <a:t>일별 박스오피스 </a:t>
            </a:r>
            <a:r>
              <a:rPr lang="ko-KR" altLang="en-US" sz="1400" b="0" i="0" dirty="0" err="1">
                <a:solidFill>
                  <a:schemeClr val="bg1"/>
                </a:solidFill>
                <a:effectLst/>
                <a:latin typeface="ui-monospace"/>
              </a:rPr>
              <a:t>크롤링</a:t>
            </a:r>
            <a:r>
              <a:rPr lang="ko-KR" altLang="en-US" sz="1400" dirty="0" err="1">
                <a:solidFill>
                  <a:schemeClr val="bg1"/>
                </a:solidFill>
                <a:latin typeface="ui-monospace"/>
              </a:rPr>
              <a:t>이</a:t>
            </a:r>
            <a:r>
              <a:rPr lang="ko-KR" altLang="en-US" sz="1400" dirty="0">
                <a:solidFill>
                  <a:schemeClr val="bg1"/>
                </a:solidFill>
                <a:latin typeface="ui-monospace"/>
              </a:rPr>
              <a:t> </a:t>
            </a:r>
            <a:r>
              <a:rPr lang="ko-Kore-KR" altLang="en-US" sz="1400" dirty="0">
                <a:solidFill>
                  <a:schemeClr val="bg1"/>
                </a:solidFill>
              </a:rPr>
              <a:t>완료되었습니다.&gt;</a:t>
            </a:r>
          </a:p>
          <a:p>
            <a:endParaRPr lang="en-US" altLang="ko-Kore-KR" sz="1400" dirty="0">
              <a:solidFill>
                <a:schemeClr val="bg1"/>
              </a:solidFill>
            </a:endParaRPr>
          </a:p>
          <a:p>
            <a:r>
              <a:rPr lang="ko-Kore-KR" altLang="en-US" sz="1400" dirty="0">
                <a:solidFill>
                  <a:schemeClr val="bg1"/>
                </a:solidFill>
              </a:rPr>
              <a:t>----------------------------------------------------------------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753D3A6-9A33-9D79-23AC-32B470008FA4}"/>
              </a:ext>
            </a:extLst>
          </p:cNvPr>
          <p:cNvSpPr/>
          <p:nvPr/>
        </p:nvSpPr>
        <p:spPr>
          <a:xfrm>
            <a:off x="4940299" y="1629539"/>
            <a:ext cx="298823" cy="298823"/>
          </a:xfrm>
          <a:prstGeom prst="ellipse">
            <a:avLst/>
          </a:prstGeom>
          <a:solidFill>
            <a:srgbClr val="6F4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68712F4-FDB4-40E0-4A5E-F5AF2DE18676}"/>
              </a:ext>
            </a:extLst>
          </p:cNvPr>
          <p:cNvSpPr/>
          <p:nvPr/>
        </p:nvSpPr>
        <p:spPr>
          <a:xfrm>
            <a:off x="3069451" y="2443681"/>
            <a:ext cx="298823" cy="298823"/>
          </a:xfrm>
          <a:prstGeom prst="ellipse">
            <a:avLst/>
          </a:prstGeom>
          <a:solidFill>
            <a:srgbClr val="6F4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820D3AB-0D17-8701-0449-D50FF4E90963}"/>
              </a:ext>
            </a:extLst>
          </p:cNvPr>
          <p:cNvSpPr/>
          <p:nvPr/>
        </p:nvSpPr>
        <p:spPr>
          <a:xfrm>
            <a:off x="3753459" y="2838215"/>
            <a:ext cx="298823" cy="298823"/>
          </a:xfrm>
          <a:prstGeom prst="ellipse">
            <a:avLst/>
          </a:prstGeom>
          <a:solidFill>
            <a:srgbClr val="6F4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C887940-F4A7-29C3-D5F3-44993E354F43}"/>
              </a:ext>
            </a:extLst>
          </p:cNvPr>
          <p:cNvSpPr/>
          <p:nvPr/>
        </p:nvSpPr>
        <p:spPr>
          <a:xfrm>
            <a:off x="5239122" y="3278948"/>
            <a:ext cx="298823" cy="298823"/>
          </a:xfrm>
          <a:prstGeom prst="ellipse">
            <a:avLst/>
          </a:prstGeom>
          <a:solidFill>
            <a:srgbClr val="6F4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039489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08A0774-48AB-5F99-E849-9EA256C938D2}"/>
              </a:ext>
            </a:extLst>
          </p:cNvPr>
          <p:cNvSpPr txBox="1"/>
          <p:nvPr/>
        </p:nvSpPr>
        <p:spPr>
          <a:xfrm>
            <a:off x="9100287" y="6423496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C73578D-E886-F478-8ACF-BE0976D747E6}"/>
              </a:ext>
            </a:extLst>
          </p:cNvPr>
          <p:cNvSpPr txBox="1">
            <a:spLocks/>
          </p:cNvSpPr>
          <p:nvPr/>
        </p:nvSpPr>
        <p:spPr>
          <a:xfrm>
            <a:off x="425062" y="298290"/>
            <a:ext cx="4515237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/>
              <a:t>UI</a:t>
            </a:r>
            <a:r>
              <a:rPr lang="ko-KR" altLang="en-US" dirty="0"/>
              <a:t> 화면 설계</a:t>
            </a:r>
            <a:r>
              <a:rPr lang="en-US" altLang="ko-KR" dirty="0"/>
              <a:t> |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F4EC7F7-C596-A918-487C-67D1C28816DD}"/>
              </a:ext>
            </a:extLst>
          </p:cNvPr>
          <p:cNvSpPr/>
          <p:nvPr/>
        </p:nvSpPr>
        <p:spPr>
          <a:xfrm>
            <a:off x="4274461" y="3311105"/>
            <a:ext cx="3749346" cy="447864"/>
          </a:xfrm>
          <a:prstGeom prst="rect">
            <a:avLst/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62B544-08EF-63FF-518E-13B992537532}"/>
              </a:ext>
            </a:extLst>
          </p:cNvPr>
          <p:cNvSpPr txBox="1"/>
          <p:nvPr/>
        </p:nvSpPr>
        <p:spPr>
          <a:xfrm>
            <a:off x="3195035" y="3306299"/>
            <a:ext cx="590525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b="1" spc="-300" dirty="0">
                <a:solidFill>
                  <a:srgbClr val="FFDC17"/>
                </a:solidFill>
                <a:latin typeface="+mn-ea"/>
              </a:rPr>
              <a:t>추가 예정</a:t>
            </a:r>
          </a:p>
        </p:txBody>
      </p:sp>
    </p:spTree>
    <p:extLst>
      <p:ext uri="{BB962C8B-B14F-4D97-AF65-F5344CB8AC3E}">
        <p14:creationId xmlns:p14="http://schemas.microsoft.com/office/powerpoint/2010/main" val="3524495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1C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4647175-7D20-EC8C-BFD3-DD07ED6193C1}"/>
              </a:ext>
            </a:extLst>
          </p:cNvPr>
          <p:cNvSpPr/>
          <p:nvPr/>
        </p:nvSpPr>
        <p:spPr>
          <a:xfrm>
            <a:off x="744219" y="970398"/>
            <a:ext cx="1014549" cy="57496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150" dirty="0">
                <a:solidFill>
                  <a:srgbClr val="FFDC1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ko-KR" altLang="en-US" sz="2400" b="1" spc="-150" dirty="0">
              <a:solidFill>
                <a:srgbClr val="FFDC17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50375C0-701B-4490-BEF8-92599CE32F2C}"/>
              </a:ext>
            </a:extLst>
          </p:cNvPr>
          <p:cNvSpPr/>
          <p:nvPr/>
        </p:nvSpPr>
        <p:spPr>
          <a:xfrm>
            <a:off x="9422348" y="2224840"/>
            <a:ext cx="1990635" cy="87209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3280"/>
              </a:lnSpc>
            </a:pPr>
            <a:r>
              <a:rPr lang="en-US" altLang="ko-KR" sz="1600" b="1" spc="-150" dirty="0">
                <a:solidFill>
                  <a:srgbClr val="FFDC17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</a:p>
          <a:p>
            <a:pPr>
              <a:lnSpc>
                <a:spcPts val="3280"/>
              </a:lnSpc>
            </a:pPr>
            <a:r>
              <a:rPr lang="ko-KR" altLang="en-US" sz="16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결과</a:t>
            </a:r>
            <a:endParaRPr lang="ko-KR" altLang="en-US" sz="1600" b="1" spc="-15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096AC0-887E-E715-BE25-08ACCE78151D}"/>
              </a:ext>
            </a:extLst>
          </p:cNvPr>
          <p:cNvSpPr txBox="1"/>
          <p:nvPr/>
        </p:nvSpPr>
        <p:spPr>
          <a:xfrm>
            <a:off x="11255503" y="3207047"/>
            <a:ext cx="391160" cy="303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12750">
              <a:lnSpc>
                <a:spcPct val="150000"/>
              </a:lnSpc>
              <a:defRPr sz="3100">
                <a:solidFill>
                  <a:srgbClr val="929292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F28BCE-08BA-985D-20FC-9FD6F0CFA9EC}"/>
              </a:ext>
            </a:extLst>
          </p:cNvPr>
          <p:cNvGrpSpPr/>
          <p:nvPr/>
        </p:nvGrpSpPr>
        <p:grpSpPr>
          <a:xfrm>
            <a:off x="879164" y="2230086"/>
            <a:ext cx="8722799" cy="2273468"/>
            <a:chOff x="879164" y="2230086"/>
            <a:chExt cx="8722799" cy="227346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FC141BC-0367-ECBE-B84B-30017BD02DED}"/>
                </a:ext>
              </a:extLst>
            </p:cNvPr>
            <p:cNvSpPr/>
            <p:nvPr/>
          </p:nvSpPr>
          <p:spPr>
            <a:xfrm>
              <a:off x="879164" y="2230086"/>
              <a:ext cx="1990635" cy="872098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ts val="3280"/>
                </a:lnSpc>
              </a:pPr>
              <a:r>
                <a:rPr lang="en-US" altLang="ko-KR" sz="1600" b="1" spc="-150" dirty="0">
                  <a:solidFill>
                    <a:srgbClr val="FFDC17">
                      <a:alpha val="25000"/>
                    </a:srgb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</a:p>
            <a:p>
              <a:pPr>
                <a:lnSpc>
                  <a:spcPts val="3280"/>
                </a:lnSpc>
              </a:pPr>
              <a:r>
                <a:rPr lang="ko-KR" altLang="en-US" sz="1600" b="1" spc="-150" dirty="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  <a:endParaRPr lang="ko-KR" altLang="en-US" sz="1600" b="1" spc="-150" dirty="0">
                <a:solidFill>
                  <a:schemeClr val="bg1">
                    <a:alpha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A61867F-9047-2B79-F11D-A9B607BC8CDF}"/>
                </a:ext>
              </a:extLst>
            </p:cNvPr>
            <p:cNvSpPr/>
            <p:nvPr/>
          </p:nvSpPr>
          <p:spPr>
            <a:xfrm>
              <a:off x="3756059" y="2239895"/>
              <a:ext cx="1990635" cy="872098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ts val="3280"/>
                </a:lnSpc>
              </a:pPr>
              <a:r>
                <a:rPr lang="en-US" altLang="ko-KR" sz="1600" b="1" spc="-150" dirty="0">
                  <a:solidFill>
                    <a:srgbClr val="FFDC17">
                      <a:alpha val="25000"/>
                    </a:srgb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02</a:t>
              </a:r>
            </a:p>
            <a:p>
              <a:pPr>
                <a:lnSpc>
                  <a:spcPts val="3280"/>
                </a:lnSpc>
              </a:pPr>
              <a:r>
                <a:rPr lang="ko-KR" altLang="en-US" sz="1600" b="1" spc="-150" dirty="0">
                  <a:solidFill>
                    <a:schemeClr val="bg1">
                      <a:alpha val="2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계획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8F5B48E-EF3D-A76B-D2B6-E70078589867}"/>
                </a:ext>
              </a:extLst>
            </p:cNvPr>
            <p:cNvSpPr/>
            <p:nvPr/>
          </p:nvSpPr>
          <p:spPr>
            <a:xfrm>
              <a:off x="6582028" y="2238561"/>
              <a:ext cx="2227437" cy="877613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ts val="3280"/>
                </a:lnSpc>
              </a:pPr>
              <a:r>
                <a:rPr lang="en-US" altLang="ko-KR" sz="1600" b="1" spc="-150" dirty="0">
                  <a:solidFill>
                    <a:srgbClr val="FFDC17">
                      <a:alpha val="25000"/>
                    </a:srgb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03</a:t>
              </a:r>
            </a:p>
            <a:p>
              <a:pPr>
                <a:lnSpc>
                  <a:spcPts val="3280"/>
                </a:lnSpc>
              </a:pPr>
              <a:r>
                <a:rPr lang="ko-KR" altLang="en-US" sz="1600" b="1" spc="-150" dirty="0">
                  <a:solidFill>
                    <a:schemeClr val="bg1">
                      <a:alpha val="2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 설계와 구현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296FED-8924-9C57-2190-85C744318DE7}"/>
                </a:ext>
              </a:extLst>
            </p:cNvPr>
            <p:cNvSpPr txBox="1"/>
            <p:nvPr/>
          </p:nvSpPr>
          <p:spPr>
            <a:xfrm>
              <a:off x="5845245" y="3241720"/>
              <a:ext cx="391160" cy="788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13</a:t>
              </a:r>
            </a:p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34</a:t>
              </a:r>
            </a:p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 lang="en-US" altLang="ko-KR" sz="1050" spc="-50">
                <a:solidFill>
                  <a:schemeClr val="bg1">
                    <a:alpha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BD4AB43-3AEA-D431-C01D-EF8C7594AF95}"/>
                </a:ext>
              </a:extLst>
            </p:cNvPr>
            <p:cNvSpPr txBox="1"/>
            <p:nvPr/>
          </p:nvSpPr>
          <p:spPr>
            <a:xfrm>
              <a:off x="8664828" y="3230577"/>
              <a:ext cx="391160" cy="545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40</a:t>
              </a:r>
              <a:r>
                <a:rPr lang="ko-KR" altLang="en-US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en-US" altLang="ko-KR" sz="1050" spc="-50">
                <a:solidFill>
                  <a:schemeClr val="bg1">
                    <a:alpha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52</a:t>
              </a:r>
              <a:r>
                <a:rPr lang="ko-KR" altLang="en-US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en-US" altLang="ko-KR" sz="1050" spc="-50">
                <a:solidFill>
                  <a:schemeClr val="bg1">
                    <a:alpha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4FFEE78-DFC0-51FD-C0B3-459907FC2B8D}"/>
                </a:ext>
              </a:extLst>
            </p:cNvPr>
            <p:cNvSpPr txBox="1"/>
            <p:nvPr/>
          </p:nvSpPr>
          <p:spPr>
            <a:xfrm>
              <a:off x="2970067" y="3241720"/>
              <a:ext cx="391160" cy="788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04</a:t>
              </a:r>
              <a:r>
                <a:rPr lang="ko-KR" altLang="en-US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en-US" altLang="ko-KR" sz="1050" spc="-50">
                <a:solidFill>
                  <a:schemeClr val="bg1">
                    <a:alpha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08</a:t>
              </a:r>
            </a:p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39F42B6-8E06-B1A5-C387-85F7ED589474}"/>
                </a:ext>
              </a:extLst>
            </p:cNvPr>
            <p:cNvSpPr txBox="1"/>
            <p:nvPr/>
          </p:nvSpPr>
          <p:spPr>
            <a:xfrm>
              <a:off x="917264" y="3241720"/>
              <a:ext cx="2644153" cy="788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defTabSz="412750">
                <a:lnSpc>
                  <a:spcPct val="150000"/>
                </a:lnSpc>
                <a:defRPr sz="1050" spc="-50">
                  <a:solidFill>
                    <a:schemeClr val="bg1">
                      <a:alpha val="9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1-1.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개발배경 및 개발목적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1-2.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프로젝트 컨셉 소개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1-3.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기대효과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AA42599-71C7-9936-8DB3-9F7DB0EB1AAA}"/>
                </a:ext>
              </a:extLst>
            </p:cNvPr>
            <p:cNvSpPr txBox="1"/>
            <p:nvPr/>
          </p:nvSpPr>
          <p:spPr>
            <a:xfrm>
              <a:off x="3795166" y="3230577"/>
              <a:ext cx="2450312" cy="1272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defTabSz="412750">
                <a:lnSpc>
                  <a:spcPct val="150000"/>
                </a:lnSpc>
                <a:defRPr sz="1050" spc="-50">
                  <a:solidFill>
                    <a:schemeClr val="bg1">
                      <a:alpha val="9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2-1.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정보 구조도</a:t>
              </a:r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(IA)</a:t>
              </a:r>
            </a:p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2-2.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개발 프로세스</a:t>
              </a:r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(SDP)</a:t>
              </a:r>
            </a:p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2-3.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 개발환경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2-4.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 조직구성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2-5.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 </a:t>
              </a:r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WBS</a:t>
              </a:r>
              <a:r>
                <a:rPr lang="en-US" altLang="ko-KR" sz="900" dirty="0">
                  <a:solidFill>
                    <a:schemeClr val="bg1">
                      <a:alpha val="25000"/>
                    </a:schemeClr>
                  </a:solidFill>
                </a:rPr>
                <a:t>(</a:t>
              </a:r>
              <a:r>
                <a:rPr lang="en-US" altLang="ko-Kore-KR" sz="900" dirty="0">
                  <a:solidFill>
                    <a:schemeClr val="bg1">
                      <a:alpha val="25000"/>
                    </a:schemeClr>
                  </a:solidFill>
                </a:rPr>
                <a:t>Work Breakdown Structure</a:t>
              </a:r>
              <a:r>
                <a:rPr lang="en-US" altLang="ko-KR" sz="900" dirty="0">
                  <a:solidFill>
                    <a:schemeClr val="bg1">
                      <a:alpha val="25000"/>
                    </a:schemeClr>
                  </a:solidFill>
                </a:rPr>
                <a:t>)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89F180F-5F49-4E3D-249E-65B1B5FAD56D}"/>
                </a:ext>
              </a:extLst>
            </p:cNvPr>
            <p:cNvSpPr txBox="1"/>
            <p:nvPr/>
          </p:nvSpPr>
          <p:spPr>
            <a:xfrm>
              <a:off x="6620128" y="3190778"/>
              <a:ext cx="2981835" cy="794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defTabSz="412750">
                <a:lnSpc>
                  <a:spcPct val="150000"/>
                </a:lnSpc>
                <a:defRPr sz="1050" spc="-50">
                  <a:solidFill>
                    <a:schemeClr val="bg1">
                      <a:alpha val="9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3-1.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요구사항 정의 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3-2.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시스템 구조 설계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3-3. UI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화면 설계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DFEEADD-FFD3-81B9-B06E-BE46D35FAF2B}"/>
              </a:ext>
            </a:extLst>
          </p:cNvPr>
          <p:cNvSpPr txBox="1"/>
          <p:nvPr/>
        </p:nvSpPr>
        <p:spPr>
          <a:xfrm>
            <a:off x="9475833" y="3181864"/>
            <a:ext cx="1756886" cy="545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412750">
              <a:lnSpc>
                <a:spcPct val="150000"/>
              </a:lnSpc>
              <a:defRPr sz="1050" spc="-50">
                <a:solidFill>
                  <a:schemeClr val="bg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defRPr>
            </a:lvl1pPr>
          </a:lstStyle>
          <a:p>
            <a:r>
              <a:rPr lang="en-US" altLang="ko-KR" dirty="0"/>
              <a:t>4-1. </a:t>
            </a:r>
            <a:r>
              <a:rPr lang="ko-KR" altLang="en-US" dirty="0"/>
              <a:t>프로젝트 산출물</a:t>
            </a:r>
            <a:endParaRPr lang="en-US" altLang="ko-KR" dirty="0"/>
          </a:p>
          <a:p>
            <a:r>
              <a:rPr lang="en-US" altLang="ko-KR" dirty="0"/>
              <a:t>4-2. </a:t>
            </a:r>
            <a:r>
              <a:rPr lang="ko-KR" altLang="en-US" dirty="0"/>
              <a:t>참여인원 소감</a:t>
            </a:r>
            <a:endParaRPr lang="en-US" altLang="ko-KR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모델 1" descr="Film Reel">
                <a:extLst>
                  <a:ext uri="{FF2B5EF4-FFF2-40B4-BE49-F238E27FC236}">
                    <a16:creationId xmlns:a16="http://schemas.microsoft.com/office/drawing/2014/main" id="{B3CE254C-68FC-AFF8-9B89-4C43C18AC8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42767383"/>
                  </p:ext>
                </p:extLst>
              </p:nvPr>
            </p:nvGraphicFramePr>
            <p:xfrm>
              <a:off x="9375855" y="5214051"/>
              <a:ext cx="2596588" cy="139707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596588" cy="1397078"/>
                    </a:xfrm>
                    <a:prstGeom prst="rect">
                      <a:avLst/>
                    </a:prstGeom>
                  </am3d:spPr>
                  <am3d:camera>
                    <am3d:pos x="0" y="0" z="547551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8920" d="1000000"/>
                    <am3d:preTrans dx="3499240" dy="-2095472" dz="-406927"/>
                    <am3d:scale>
                      <am3d:sx n="1000000" d="1000000"/>
                      <am3d:sy n="1000000" d="1000000"/>
                      <am3d:sz n="1000000" d="1000000"/>
                    </am3d:scale>
                    <am3d:rot ax="344689" ay="1767583" az="16995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917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모델 1" descr="Film Reel">
                <a:extLst>
                  <a:ext uri="{FF2B5EF4-FFF2-40B4-BE49-F238E27FC236}">
                    <a16:creationId xmlns:a16="http://schemas.microsoft.com/office/drawing/2014/main" id="{B3CE254C-68FC-AFF8-9B89-4C43C18AC8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75855" y="5214051"/>
                <a:ext cx="2596588" cy="139707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0000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08A0774-48AB-5F99-E849-9EA256C938D2}"/>
              </a:ext>
            </a:extLst>
          </p:cNvPr>
          <p:cNvSpPr txBox="1"/>
          <p:nvPr/>
        </p:nvSpPr>
        <p:spPr>
          <a:xfrm>
            <a:off x="9100287" y="6423496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C73578D-E886-F478-8ACF-BE0976D747E6}"/>
              </a:ext>
            </a:extLst>
          </p:cNvPr>
          <p:cNvSpPr txBox="1">
            <a:spLocks/>
          </p:cNvSpPr>
          <p:nvPr/>
        </p:nvSpPr>
        <p:spPr>
          <a:xfrm>
            <a:off x="425062" y="298290"/>
            <a:ext cx="4515237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4.1</a:t>
            </a:r>
            <a:r>
              <a:rPr lang="ko-KR" altLang="en-US" dirty="0"/>
              <a:t> 프로젝트 산출물</a:t>
            </a:r>
            <a:endParaRPr lang="en-US" altLang="ko-KR" dirty="0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B413B24E-8027-963E-881E-927D3D2228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23"/>
          <a:stretch/>
        </p:blipFill>
        <p:spPr>
          <a:xfrm>
            <a:off x="526305" y="1179348"/>
            <a:ext cx="5045840" cy="4784378"/>
          </a:xfrm>
          <a:prstGeom prst="rect">
            <a:avLst/>
          </a:prstGeom>
          <a:effectLst>
            <a:outerShdw blurRad="572154" dist="38100" dir="2700000" algn="tl" rotWithShape="0">
              <a:prstClr val="black">
                <a:alpha val="38912"/>
              </a:prstClr>
            </a:outerShdw>
          </a:effectLst>
        </p:spPr>
      </p:pic>
      <p:sp>
        <p:nvSpPr>
          <p:cNvPr id="12" name="사각형: 둥근 모서리 7">
            <a:extLst>
              <a:ext uri="{FF2B5EF4-FFF2-40B4-BE49-F238E27FC236}">
                <a16:creationId xmlns:a16="http://schemas.microsoft.com/office/drawing/2014/main" id="{EF4A5721-3296-006D-DB74-1D1551C8270F}"/>
              </a:ext>
            </a:extLst>
          </p:cNvPr>
          <p:cNvSpPr/>
          <p:nvPr/>
        </p:nvSpPr>
        <p:spPr>
          <a:xfrm>
            <a:off x="6261315" y="2448733"/>
            <a:ext cx="5505623" cy="1813302"/>
          </a:xfrm>
          <a:prstGeom prst="roundRect">
            <a:avLst>
              <a:gd name="adj" fmla="val 11875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84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A41D050-C705-1BE8-FBBB-1855F850BD1F}"/>
              </a:ext>
            </a:extLst>
          </p:cNvPr>
          <p:cNvSpPr txBox="1">
            <a:spLocks/>
          </p:cNvSpPr>
          <p:nvPr/>
        </p:nvSpPr>
        <p:spPr>
          <a:xfrm>
            <a:off x="6472818" y="3320383"/>
            <a:ext cx="5223939" cy="1286064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pPr algn="ctr">
              <a:lnSpc>
                <a:spcPct val="200000"/>
              </a:lnSpc>
            </a:pPr>
            <a:r>
              <a:rPr lang="ko-KR" altLang="en-US" sz="1600" dirty="0"/>
              <a:t>리뷰 번호</a:t>
            </a:r>
            <a:r>
              <a:rPr lang="en-US" altLang="ko-KR" sz="1600" dirty="0"/>
              <a:t>,</a:t>
            </a:r>
            <a:r>
              <a:rPr lang="ko-KR" altLang="en-US" sz="1600" dirty="0"/>
              <a:t> 영화 이름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별점</a:t>
            </a:r>
            <a:r>
              <a:rPr lang="en-US" altLang="ko-KR" sz="1600" dirty="0"/>
              <a:t>,</a:t>
            </a:r>
            <a:r>
              <a:rPr lang="ko-KR" altLang="en-US" sz="1600" dirty="0"/>
              <a:t> 총점</a:t>
            </a:r>
            <a:r>
              <a:rPr lang="en-US" altLang="ko-KR" sz="1600" dirty="0"/>
              <a:t>,</a:t>
            </a:r>
            <a:r>
              <a:rPr lang="ko-KR" altLang="en-US" sz="1600" dirty="0"/>
              <a:t> 리뷰</a:t>
            </a:r>
            <a:r>
              <a:rPr lang="en-US" altLang="ko-KR" sz="1600" dirty="0"/>
              <a:t>,</a:t>
            </a:r>
            <a:r>
              <a:rPr lang="ko-KR" altLang="en-US" sz="1600" dirty="0"/>
              <a:t> 날짜 수집</a:t>
            </a:r>
            <a:endParaRPr lang="en-US" altLang="ko-KR" sz="16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86A1BAA2-BEC6-071D-D1F6-8139CE57582B}"/>
              </a:ext>
            </a:extLst>
          </p:cNvPr>
          <p:cNvSpPr txBox="1">
            <a:spLocks/>
          </p:cNvSpPr>
          <p:nvPr/>
        </p:nvSpPr>
        <p:spPr>
          <a:xfrm>
            <a:off x="7624157" y="2604010"/>
            <a:ext cx="2921263" cy="511149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pPr algn="ctr">
              <a:lnSpc>
                <a:spcPct val="200000"/>
              </a:lnSpc>
            </a:pPr>
            <a:r>
              <a:rPr lang="ko-KR" altLang="en-US" b="1" dirty="0"/>
              <a:t>네이버 영화 리뷰 </a:t>
            </a:r>
            <a:r>
              <a:rPr lang="ko-KR" altLang="en-US" b="1" dirty="0" err="1"/>
              <a:t>크롤링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412429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08A0774-48AB-5F99-E849-9EA256C938D2}"/>
              </a:ext>
            </a:extLst>
          </p:cNvPr>
          <p:cNvSpPr txBox="1"/>
          <p:nvPr/>
        </p:nvSpPr>
        <p:spPr>
          <a:xfrm>
            <a:off x="9100287" y="6423496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C73578D-E886-F478-8ACF-BE0976D747E6}"/>
              </a:ext>
            </a:extLst>
          </p:cNvPr>
          <p:cNvSpPr txBox="1">
            <a:spLocks/>
          </p:cNvSpPr>
          <p:nvPr/>
        </p:nvSpPr>
        <p:spPr>
          <a:xfrm>
            <a:off x="425062" y="298290"/>
            <a:ext cx="4515237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4.1</a:t>
            </a:r>
            <a:r>
              <a:rPr lang="ko-KR" altLang="en-US" dirty="0"/>
              <a:t> 프로젝트 산출물</a:t>
            </a:r>
            <a:endParaRPr lang="en-US" altLang="ko-KR" dirty="0"/>
          </a:p>
        </p:txBody>
      </p:sp>
      <p:sp>
        <p:nvSpPr>
          <p:cNvPr id="10" name="사각형: 둥근 모서리 7">
            <a:extLst>
              <a:ext uri="{FF2B5EF4-FFF2-40B4-BE49-F238E27FC236}">
                <a16:creationId xmlns:a16="http://schemas.microsoft.com/office/drawing/2014/main" id="{260CD331-F238-2F79-018F-744DB84E6B49}"/>
              </a:ext>
            </a:extLst>
          </p:cNvPr>
          <p:cNvSpPr/>
          <p:nvPr/>
        </p:nvSpPr>
        <p:spPr>
          <a:xfrm>
            <a:off x="6261315" y="2448733"/>
            <a:ext cx="5505623" cy="1813302"/>
          </a:xfrm>
          <a:prstGeom prst="roundRect">
            <a:avLst>
              <a:gd name="adj" fmla="val 11875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84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337AE296-B872-398C-74D1-7EBBD96763C5}"/>
              </a:ext>
            </a:extLst>
          </p:cNvPr>
          <p:cNvSpPr txBox="1">
            <a:spLocks/>
          </p:cNvSpPr>
          <p:nvPr/>
        </p:nvSpPr>
        <p:spPr>
          <a:xfrm>
            <a:off x="6472818" y="3320383"/>
            <a:ext cx="5223939" cy="61463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pPr algn="ctr">
              <a:lnSpc>
                <a:spcPct val="200000"/>
              </a:lnSpc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일자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관객수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영화제목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장르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개봉일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감독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주연배우 수집</a:t>
            </a:r>
            <a:endParaRPr lang="en-US" altLang="ko-KR" sz="1400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FBA8B517-0FC8-E963-149F-DF29BF3E6F19}"/>
              </a:ext>
            </a:extLst>
          </p:cNvPr>
          <p:cNvSpPr txBox="1">
            <a:spLocks/>
          </p:cNvSpPr>
          <p:nvPr/>
        </p:nvSpPr>
        <p:spPr>
          <a:xfrm>
            <a:off x="7624157" y="2604010"/>
            <a:ext cx="2921263" cy="511149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pPr algn="ctr">
              <a:lnSpc>
                <a:spcPct val="200000"/>
              </a:lnSpc>
            </a:pPr>
            <a:r>
              <a:rPr lang="en-US" altLang="ko-KR" b="1" dirty="0"/>
              <a:t>KOBIS </a:t>
            </a:r>
            <a:r>
              <a:rPr lang="ko-KR" altLang="en-US" b="1" dirty="0"/>
              <a:t>영화 정보 </a:t>
            </a:r>
            <a:r>
              <a:rPr lang="ko-KR" altLang="en-US" b="1" dirty="0" err="1"/>
              <a:t>크롤링</a:t>
            </a:r>
            <a:endParaRPr lang="en-US" altLang="ko-KR" b="1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CDCD1FF-187D-3BDC-EED6-8C2E58804A36}"/>
              </a:ext>
            </a:extLst>
          </p:cNvPr>
          <p:cNvGrpSpPr/>
          <p:nvPr/>
        </p:nvGrpSpPr>
        <p:grpSpPr>
          <a:xfrm>
            <a:off x="430504" y="1376584"/>
            <a:ext cx="5443259" cy="4588787"/>
            <a:chOff x="425062" y="1478184"/>
            <a:chExt cx="5866172" cy="4945312"/>
          </a:xfrm>
        </p:grpSpPr>
        <p:pic>
          <p:nvPicPr>
            <p:cNvPr id="6" name="그림 5" descr="테이블이(가) 표시된 사진&#10;&#10;자동 생성된 설명">
              <a:extLst>
                <a:ext uri="{FF2B5EF4-FFF2-40B4-BE49-F238E27FC236}">
                  <a16:creationId xmlns:a16="http://schemas.microsoft.com/office/drawing/2014/main" id="{5A2499E7-B9B8-12D1-6978-8103C9017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062" y="3492649"/>
              <a:ext cx="4350138" cy="2623844"/>
            </a:xfrm>
            <a:prstGeom prst="rect">
              <a:avLst/>
            </a:prstGeom>
            <a:effectLst>
              <a:outerShdw blurRad="739977" dist="38100" dir="2700000" algn="tl" rotWithShape="0">
                <a:prstClr val="black">
                  <a:alpha val="23147"/>
                </a:prstClr>
              </a:outerShdw>
            </a:effectLst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53FF7FE-3480-7197-D850-FE59023D0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062" y="1478184"/>
              <a:ext cx="4350138" cy="1980788"/>
            </a:xfrm>
            <a:prstGeom prst="rect">
              <a:avLst/>
            </a:prstGeom>
            <a:effectLst>
              <a:outerShdw blurRad="739977" dist="38100" dir="2700000" algn="tl" rotWithShape="0">
                <a:prstClr val="black">
                  <a:alpha val="23147"/>
                </a:prstClr>
              </a:outerShdw>
            </a:effectLst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2395DA4-0222-560F-8BC8-1FDC7B72A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0125" y="2567300"/>
              <a:ext cx="4171109" cy="3856196"/>
            </a:xfrm>
            <a:prstGeom prst="rect">
              <a:avLst/>
            </a:prstGeom>
            <a:effectLst>
              <a:outerShdw blurRad="739977" dist="38100" dir="2700000" algn="tl" rotWithShape="0">
                <a:prstClr val="black">
                  <a:alpha val="23147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934432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08A0774-48AB-5F99-E849-9EA256C938D2}"/>
              </a:ext>
            </a:extLst>
          </p:cNvPr>
          <p:cNvSpPr txBox="1"/>
          <p:nvPr/>
        </p:nvSpPr>
        <p:spPr>
          <a:xfrm>
            <a:off x="9100287" y="6423496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C73578D-E886-F478-8ACF-BE0976D747E6}"/>
              </a:ext>
            </a:extLst>
          </p:cNvPr>
          <p:cNvSpPr txBox="1">
            <a:spLocks/>
          </p:cNvSpPr>
          <p:nvPr/>
        </p:nvSpPr>
        <p:spPr>
          <a:xfrm>
            <a:off x="425062" y="298290"/>
            <a:ext cx="4515237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4.1</a:t>
            </a:r>
            <a:r>
              <a:rPr lang="ko-KR" altLang="en-US" dirty="0"/>
              <a:t> 프로젝트 산출물</a:t>
            </a:r>
            <a:endParaRPr lang="en-US" altLang="ko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1E67E7C-5C85-F52F-6674-7B9F4AC84C6B}"/>
              </a:ext>
            </a:extLst>
          </p:cNvPr>
          <p:cNvSpPr/>
          <p:nvPr/>
        </p:nvSpPr>
        <p:spPr>
          <a:xfrm>
            <a:off x="4274461" y="3311105"/>
            <a:ext cx="3749346" cy="447864"/>
          </a:xfrm>
          <a:prstGeom prst="rect">
            <a:avLst/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D1B0DA-FDA5-006D-93DC-349B8C729EDA}"/>
              </a:ext>
            </a:extLst>
          </p:cNvPr>
          <p:cNvSpPr txBox="1"/>
          <p:nvPr/>
        </p:nvSpPr>
        <p:spPr>
          <a:xfrm>
            <a:off x="3195035" y="3306299"/>
            <a:ext cx="590525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b="1" spc="-300" dirty="0">
                <a:solidFill>
                  <a:srgbClr val="FFDC17"/>
                </a:solidFill>
                <a:latin typeface="+mn-ea"/>
              </a:rPr>
              <a:t>추가 예정</a:t>
            </a:r>
          </a:p>
        </p:txBody>
      </p:sp>
    </p:spTree>
    <p:extLst>
      <p:ext uri="{BB962C8B-B14F-4D97-AF65-F5344CB8AC3E}">
        <p14:creationId xmlns:p14="http://schemas.microsoft.com/office/powerpoint/2010/main" val="3080262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08A0774-48AB-5F99-E849-9EA256C938D2}"/>
              </a:ext>
            </a:extLst>
          </p:cNvPr>
          <p:cNvSpPr txBox="1"/>
          <p:nvPr/>
        </p:nvSpPr>
        <p:spPr>
          <a:xfrm>
            <a:off x="9100287" y="6423496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C73578D-E886-F478-8ACF-BE0976D747E6}"/>
              </a:ext>
            </a:extLst>
          </p:cNvPr>
          <p:cNvSpPr txBox="1">
            <a:spLocks/>
          </p:cNvSpPr>
          <p:nvPr/>
        </p:nvSpPr>
        <p:spPr>
          <a:xfrm>
            <a:off x="425062" y="298290"/>
            <a:ext cx="4515237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4.2</a:t>
            </a:r>
            <a:r>
              <a:rPr lang="ko-KR" altLang="en-US" dirty="0"/>
              <a:t> 참여인원 소감</a:t>
            </a:r>
            <a:endParaRPr lang="en-US" altLang="ko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46F5DE-44CC-DF6B-1B9E-12858F223AC6}"/>
              </a:ext>
            </a:extLst>
          </p:cNvPr>
          <p:cNvSpPr/>
          <p:nvPr/>
        </p:nvSpPr>
        <p:spPr>
          <a:xfrm>
            <a:off x="4274461" y="3311105"/>
            <a:ext cx="3749346" cy="447864"/>
          </a:xfrm>
          <a:prstGeom prst="rect">
            <a:avLst/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606442-7F40-F4E0-671F-46FEB39EB61F}"/>
              </a:ext>
            </a:extLst>
          </p:cNvPr>
          <p:cNvSpPr txBox="1"/>
          <p:nvPr/>
        </p:nvSpPr>
        <p:spPr>
          <a:xfrm>
            <a:off x="3195035" y="3306299"/>
            <a:ext cx="590525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b="1" spc="-300" dirty="0">
                <a:solidFill>
                  <a:srgbClr val="FFDC17"/>
                </a:solidFill>
                <a:latin typeface="+mn-ea"/>
              </a:rPr>
              <a:t>추가 예정</a:t>
            </a:r>
          </a:p>
        </p:txBody>
      </p:sp>
    </p:spTree>
    <p:extLst>
      <p:ext uri="{BB962C8B-B14F-4D97-AF65-F5344CB8AC3E}">
        <p14:creationId xmlns:p14="http://schemas.microsoft.com/office/powerpoint/2010/main" val="1143796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1C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4647175-7D20-EC8C-BFD3-DD07ED6193C1}"/>
              </a:ext>
            </a:extLst>
          </p:cNvPr>
          <p:cNvSpPr/>
          <p:nvPr/>
        </p:nvSpPr>
        <p:spPr>
          <a:xfrm>
            <a:off x="744219" y="970398"/>
            <a:ext cx="1014549" cy="57496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150" dirty="0">
                <a:solidFill>
                  <a:srgbClr val="FFDC1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ko-KR" altLang="en-US" sz="2400" b="1" spc="-150" dirty="0">
              <a:solidFill>
                <a:srgbClr val="FFDC17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FC141BC-0367-ECBE-B84B-30017BD02DED}"/>
              </a:ext>
            </a:extLst>
          </p:cNvPr>
          <p:cNvSpPr/>
          <p:nvPr/>
        </p:nvSpPr>
        <p:spPr>
          <a:xfrm>
            <a:off x="879164" y="2230086"/>
            <a:ext cx="1990635" cy="87209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3280"/>
              </a:lnSpc>
            </a:pPr>
            <a:r>
              <a:rPr lang="en-US" altLang="ko-KR" sz="1600" b="1" spc="-150" dirty="0">
                <a:solidFill>
                  <a:srgbClr val="FFDC17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</a:p>
          <a:p>
            <a:pPr>
              <a:lnSpc>
                <a:spcPts val="3280"/>
              </a:lnSpc>
            </a:pPr>
            <a:r>
              <a:rPr lang="ko-KR" altLang="en-US" sz="16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</a:t>
            </a:r>
            <a:endParaRPr lang="ko-KR" altLang="en-US" sz="1600" b="1" spc="-15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61867F-9047-2B79-F11D-A9B607BC8CDF}"/>
              </a:ext>
            </a:extLst>
          </p:cNvPr>
          <p:cNvSpPr/>
          <p:nvPr/>
        </p:nvSpPr>
        <p:spPr>
          <a:xfrm>
            <a:off x="3756059" y="2239895"/>
            <a:ext cx="1990635" cy="87209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3280"/>
              </a:lnSpc>
            </a:pPr>
            <a:r>
              <a:rPr lang="en-US" altLang="ko-KR" sz="1600" b="1" spc="-150" dirty="0">
                <a:solidFill>
                  <a:srgbClr val="FFDC17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</a:p>
          <a:p>
            <a:pPr>
              <a:lnSpc>
                <a:spcPts val="3280"/>
              </a:lnSpc>
            </a:pPr>
            <a:r>
              <a:rPr lang="ko-KR" altLang="en-US" sz="1600" b="1" spc="-15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계획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8F5B48E-EF3D-A76B-D2B6-E70078589867}"/>
              </a:ext>
            </a:extLst>
          </p:cNvPr>
          <p:cNvSpPr/>
          <p:nvPr/>
        </p:nvSpPr>
        <p:spPr>
          <a:xfrm>
            <a:off x="6582028" y="2238561"/>
            <a:ext cx="2227437" cy="87761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3280"/>
              </a:lnSpc>
            </a:pPr>
            <a:r>
              <a:rPr lang="en-US" altLang="ko-KR" sz="1600" b="1" spc="-150" dirty="0">
                <a:solidFill>
                  <a:srgbClr val="FFDC17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</a:p>
          <a:p>
            <a:pPr>
              <a:lnSpc>
                <a:spcPts val="3280"/>
              </a:lnSpc>
            </a:pPr>
            <a:r>
              <a:rPr lang="ko-KR" altLang="en-US" sz="1600" b="1" spc="-15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 설계와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296FED-8924-9C57-2190-85C744318DE7}"/>
              </a:ext>
            </a:extLst>
          </p:cNvPr>
          <p:cNvSpPr txBox="1"/>
          <p:nvPr/>
        </p:nvSpPr>
        <p:spPr>
          <a:xfrm>
            <a:off x="5845245" y="3241720"/>
            <a:ext cx="391160" cy="78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12750">
              <a:lnSpc>
                <a:spcPct val="150000"/>
              </a:lnSpc>
              <a:defRPr sz="3100">
                <a:solidFill>
                  <a:srgbClr val="929292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</a:p>
          <a:p>
            <a:pPr defTabSz="412750">
              <a:lnSpc>
                <a:spcPct val="150000"/>
              </a:lnSpc>
              <a:defRPr sz="3100">
                <a:solidFill>
                  <a:srgbClr val="929292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34</a:t>
            </a:r>
          </a:p>
          <a:p>
            <a:pPr defTabSz="412750">
              <a:lnSpc>
                <a:spcPct val="150000"/>
              </a:lnSpc>
              <a:defRPr sz="3100">
                <a:solidFill>
                  <a:srgbClr val="929292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 lang="en-US" altLang="ko-KR" sz="1050" spc="-50">
              <a:solidFill>
                <a:schemeClr val="bg1">
                  <a:alpha val="46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D4AB43-3AEA-D431-C01D-EF8C7594AF95}"/>
              </a:ext>
            </a:extLst>
          </p:cNvPr>
          <p:cNvSpPr txBox="1"/>
          <p:nvPr/>
        </p:nvSpPr>
        <p:spPr>
          <a:xfrm>
            <a:off x="8664828" y="3230577"/>
            <a:ext cx="391160" cy="545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12750">
              <a:lnSpc>
                <a:spcPct val="150000"/>
              </a:lnSpc>
              <a:defRPr sz="3100">
                <a:solidFill>
                  <a:srgbClr val="929292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050" spc="-50">
              <a:solidFill>
                <a:schemeClr val="bg1">
                  <a:alpha val="46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412750">
              <a:lnSpc>
                <a:spcPct val="150000"/>
              </a:lnSpc>
              <a:defRPr sz="3100">
                <a:solidFill>
                  <a:srgbClr val="929292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52</a:t>
            </a:r>
            <a:r>
              <a:rPr lang="ko-KR" altLang="en-US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050" spc="-50">
              <a:solidFill>
                <a:schemeClr val="bg1">
                  <a:alpha val="46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FFEE78-DFC0-51FD-C0B3-459907FC2B8D}"/>
              </a:ext>
            </a:extLst>
          </p:cNvPr>
          <p:cNvSpPr txBox="1"/>
          <p:nvPr/>
        </p:nvSpPr>
        <p:spPr>
          <a:xfrm>
            <a:off x="2970067" y="3241720"/>
            <a:ext cx="391160" cy="78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12750">
              <a:lnSpc>
                <a:spcPct val="150000"/>
              </a:lnSpc>
              <a:defRPr sz="3100">
                <a:solidFill>
                  <a:srgbClr val="929292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050" spc="-50">
              <a:solidFill>
                <a:schemeClr val="bg1">
                  <a:alpha val="46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412750">
              <a:lnSpc>
                <a:spcPct val="150000"/>
              </a:lnSpc>
              <a:defRPr sz="3100">
                <a:solidFill>
                  <a:srgbClr val="929292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</a:p>
          <a:p>
            <a:pPr defTabSz="412750">
              <a:lnSpc>
                <a:spcPct val="150000"/>
              </a:lnSpc>
              <a:defRPr sz="3100">
                <a:solidFill>
                  <a:srgbClr val="929292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50375C0-701B-4490-BEF8-92599CE32F2C}"/>
              </a:ext>
            </a:extLst>
          </p:cNvPr>
          <p:cNvSpPr/>
          <p:nvPr/>
        </p:nvSpPr>
        <p:spPr>
          <a:xfrm>
            <a:off x="9422348" y="2224840"/>
            <a:ext cx="1990635" cy="87209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3280"/>
              </a:lnSpc>
            </a:pPr>
            <a:r>
              <a:rPr lang="en-US" altLang="ko-KR" sz="1600" b="1" spc="-150" dirty="0">
                <a:solidFill>
                  <a:srgbClr val="FFDC17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</a:p>
          <a:p>
            <a:pPr>
              <a:lnSpc>
                <a:spcPts val="3280"/>
              </a:lnSpc>
            </a:pPr>
            <a:r>
              <a:rPr lang="ko-KR" altLang="en-US" sz="16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결과</a:t>
            </a:r>
            <a:endParaRPr lang="ko-KR" altLang="en-US" sz="1600" b="1" spc="-15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096AC0-887E-E715-BE25-08ACCE78151D}"/>
              </a:ext>
            </a:extLst>
          </p:cNvPr>
          <p:cNvSpPr txBox="1"/>
          <p:nvPr/>
        </p:nvSpPr>
        <p:spPr>
          <a:xfrm>
            <a:off x="11255503" y="3207047"/>
            <a:ext cx="391160" cy="303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12750">
              <a:lnSpc>
                <a:spcPct val="150000"/>
              </a:lnSpc>
              <a:defRPr sz="3100">
                <a:solidFill>
                  <a:srgbClr val="929292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9F42B6-8E06-B1A5-C387-85F7ED589474}"/>
              </a:ext>
            </a:extLst>
          </p:cNvPr>
          <p:cNvSpPr txBox="1"/>
          <p:nvPr/>
        </p:nvSpPr>
        <p:spPr>
          <a:xfrm>
            <a:off x="917264" y="3241720"/>
            <a:ext cx="2644153" cy="78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412750">
              <a:lnSpc>
                <a:spcPct val="150000"/>
              </a:lnSpc>
              <a:defRPr sz="1050" spc="-50">
                <a:solidFill>
                  <a:schemeClr val="bg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defRPr>
            </a:lvl1pPr>
          </a:lstStyle>
          <a:p>
            <a:r>
              <a:rPr lang="en-US" altLang="ko-KR" dirty="0"/>
              <a:t>1-1. </a:t>
            </a:r>
            <a:r>
              <a:rPr lang="ko-KR" altLang="en-US" dirty="0"/>
              <a:t>개발배경 및 개발목적</a:t>
            </a:r>
            <a:endParaRPr lang="en-US" altLang="ko-KR" dirty="0"/>
          </a:p>
          <a:p>
            <a:r>
              <a:rPr lang="en-US" altLang="ko-KR" dirty="0"/>
              <a:t>1-2. </a:t>
            </a:r>
            <a:r>
              <a:rPr lang="ko-KR" altLang="en-US" dirty="0"/>
              <a:t>프로젝트 컨셉 소개</a:t>
            </a:r>
            <a:endParaRPr lang="en-US" altLang="ko-KR" dirty="0"/>
          </a:p>
          <a:p>
            <a:r>
              <a:rPr lang="en-US" altLang="ko-KR" dirty="0"/>
              <a:t>1-3. </a:t>
            </a:r>
            <a:r>
              <a:rPr lang="ko-KR" altLang="en-US" dirty="0"/>
              <a:t>기대효과</a:t>
            </a:r>
            <a:endParaRPr lang="en-US" altLang="ko-K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A42599-71C7-9936-8DB3-9F7DB0EB1AAA}"/>
              </a:ext>
            </a:extLst>
          </p:cNvPr>
          <p:cNvSpPr txBox="1"/>
          <p:nvPr/>
        </p:nvSpPr>
        <p:spPr>
          <a:xfrm>
            <a:off x="3795166" y="3230577"/>
            <a:ext cx="2450312" cy="1272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412750">
              <a:lnSpc>
                <a:spcPct val="150000"/>
              </a:lnSpc>
              <a:defRPr sz="1050" spc="-50">
                <a:solidFill>
                  <a:schemeClr val="bg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defRPr>
            </a:lvl1pPr>
          </a:lstStyle>
          <a:p>
            <a:r>
              <a:rPr lang="en-US" altLang="ko-KR" dirty="0"/>
              <a:t>2-1. </a:t>
            </a:r>
            <a:r>
              <a:rPr lang="ko-KR" altLang="en-US" dirty="0"/>
              <a:t>정보 구조도</a:t>
            </a:r>
            <a:r>
              <a:rPr lang="en-US" altLang="ko-KR" dirty="0"/>
              <a:t>(IA)</a:t>
            </a:r>
          </a:p>
          <a:p>
            <a:r>
              <a:rPr lang="en-US" altLang="ko-KR" dirty="0"/>
              <a:t>2-2. </a:t>
            </a:r>
            <a:r>
              <a:rPr lang="ko-KR" altLang="en-US" dirty="0"/>
              <a:t>개발 프로세스</a:t>
            </a:r>
            <a:r>
              <a:rPr lang="en-US" altLang="ko-KR" dirty="0"/>
              <a:t>(SDP)</a:t>
            </a:r>
          </a:p>
          <a:p>
            <a:r>
              <a:rPr lang="en-US" altLang="ko-KR" dirty="0"/>
              <a:t>2-3.</a:t>
            </a:r>
            <a:r>
              <a:rPr lang="ko-KR" altLang="en-US" dirty="0"/>
              <a:t> 개발환경</a:t>
            </a:r>
            <a:endParaRPr lang="en-US" altLang="ko-KR" dirty="0"/>
          </a:p>
          <a:p>
            <a:r>
              <a:rPr lang="en-US" altLang="ko-KR" dirty="0"/>
              <a:t>2-4.</a:t>
            </a:r>
            <a:r>
              <a:rPr lang="ko-KR" altLang="en-US" dirty="0"/>
              <a:t> 조직구성</a:t>
            </a:r>
            <a:endParaRPr lang="en-US" altLang="ko-KR" dirty="0"/>
          </a:p>
          <a:p>
            <a:r>
              <a:rPr lang="en-US" altLang="ko-KR" dirty="0"/>
              <a:t>2-5.</a:t>
            </a:r>
            <a:r>
              <a:rPr lang="ko-KR" altLang="en-US" dirty="0"/>
              <a:t> </a:t>
            </a:r>
            <a:r>
              <a:rPr lang="en-US" altLang="ko-KR" dirty="0"/>
              <a:t>WBS</a:t>
            </a:r>
            <a:r>
              <a:rPr lang="en-US" altLang="ko-KR" sz="900" dirty="0"/>
              <a:t>(</a:t>
            </a:r>
            <a:r>
              <a:rPr lang="en-US" altLang="ko-Kore-KR" sz="900" dirty="0"/>
              <a:t>Work Breakdown Structure</a:t>
            </a:r>
            <a:r>
              <a:rPr lang="en-US" altLang="ko-KR" sz="900" dirty="0"/>
              <a:t>)</a:t>
            </a:r>
            <a:endParaRPr lang="en-US" altLang="ko-K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9F180F-5F49-4E3D-249E-65B1B5FAD56D}"/>
              </a:ext>
            </a:extLst>
          </p:cNvPr>
          <p:cNvSpPr txBox="1"/>
          <p:nvPr/>
        </p:nvSpPr>
        <p:spPr>
          <a:xfrm>
            <a:off x="6620128" y="3190778"/>
            <a:ext cx="2981835" cy="794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412750">
              <a:lnSpc>
                <a:spcPct val="150000"/>
              </a:lnSpc>
              <a:defRPr sz="1050" spc="-50">
                <a:solidFill>
                  <a:schemeClr val="bg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defRPr>
            </a:lvl1pPr>
          </a:lstStyle>
          <a:p>
            <a:r>
              <a:rPr lang="en-US" altLang="ko-KR" dirty="0"/>
              <a:t>3-1. </a:t>
            </a:r>
            <a:r>
              <a:rPr lang="ko-KR" altLang="en-US" dirty="0"/>
              <a:t>요구사항 정의 </a:t>
            </a:r>
            <a:endParaRPr lang="en-US" altLang="ko-KR" dirty="0"/>
          </a:p>
          <a:p>
            <a:r>
              <a:rPr lang="en-US" altLang="ko-KR" dirty="0"/>
              <a:t>3-2. </a:t>
            </a:r>
            <a:r>
              <a:rPr lang="ko-KR" altLang="en-US" dirty="0"/>
              <a:t>시스템 구조 설계</a:t>
            </a:r>
            <a:endParaRPr lang="en-US" altLang="ko-KR" dirty="0"/>
          </a:p>
          <a:p>
            <a:r>
              <a:rPr lang="en-US" altLang="ko-KR" dirty="0"/>
              <a:t>3-3. UI </a:t>
            </a:r>
            <a:r>
              <a:rPr lang="ko-KR" altLang="en-US" dirty="0"/>
              <a:t>화면 설계</a:t>
            </a:r>
            <a:endParaRPr lang="en-US" altLang="ko-K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FEEADD-FFD3-81B9-B06E-BE46D35FAF2B}"/>
              </a:ext>
            </a:extLst>
          </p:cNvPr>
          <p:cNvSpPr txBox="1"/>
          <p:nvPr/>
        </p:nvSpPr>
        <p:spPr>
          <a:xfrm>
            <a:off x="9475833" y="3181864"/>
            <a:ext cx="1756886" cy="545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412750">
              <a:lnSpc>
                <a:spcPct val="150000"/>
              </a:lnSpc>
              <a:defRPr sz="1050" spc="-50">
                <a:solidFill>
                  <a:schemeClr val="bg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defRPr>
            </a:lvl1pPr>
          </a:lstStyle>
          <a:p>
            <a:r>
              <a:rPr lang="en-US" altLang="ko-KR" dirty="0"/>
              <a:t>4-1. </a:t>
            </a:r>
            <a:r>
              <a:rPr lang="ko-KR" altLang="en-US" dirty="0"/>
              <a:t>프로젝트 산출물</a:t>
            </a:r>
            <a:endParaRPr lang="en-US" altLang="ko-KR" dirty="0"/>
          </a:p>
          <a:p>
            <a:r>
              <a:rPr lang="en-US" altLang="ko-KR" dirty="0"/>
              <a:t>4-2. </a:t>
            </a:r>
            <a:r>
              <a:rPr lang="ko-KR" altLang="en-US" dirty="0"/>
              <a:t>참여인원 소감</a:t>
            </a:r>
            <a:endParaRPr lang="en-US" altLang="ko-KR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모델 2" descr="Film Reel">
                <a:extLst>
                  <a:ext uri="{FF2B5EF4-FFF2-40B4-BE49-F238E27FC236}">
                    <a16:creationId xmlns:a16="http://schemas.microsoft.com/office/drawing/2014/main" id="{E42389B0-C712-D5AD-B66E-E420A5048A4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33604007"/>
                  </p:ext>
                </p:extLst>
              </p:nvPr>
            </p:nvGraphicFramePr>
            <p:xfrm>
              <a:off x="9375855" y="5214051"/>
              <a:ext cx="2596588" cy="139707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596588" cy="1397078"/>
                    </a:xfrm>
                    <a:prstGeom prst="rect">
                      <a:avLst/>
                    </a:prstGeom>
                  </am3d:spPr>
                  <am3d:camera>
                    <am3d:pos x="0" y="0" z="547551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8920" d="1000000"/>
                    <am3d:preTrans dx="3499240" dy="-2095472" dz="-406927"/>
                    <am3d:scale>
                      <am3d:sx n="1000000" d="1000000"/>
                      <am3d:sy n="1000000" d="1000000"/>
                      <am3d:sz n="1000000" d="1000000"/>
                    </am3d:scale>
                    <am3d:rot ax="344689" ay="1767583" az="16995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917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모델 2" descr="Film Reel">
                <a:extLst>
                  <a:ext uri="{FF2B5EF4-FFF2-40B4-BE49-F238E27FC236}">
                    <a16:creationId xmlns:a16="http://schemas.microsoft.com/office/drawing/2014/main" id="{E42389B0-C712-D5AD-B66E-E420A5048A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75855" y="5214051"/>
                <a:ext cx="2596588" cy="139707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2107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4602888-D07A-A75C-CBD3-F2D203B7D715}"/>
              </a:ext>
            </a:extLst>
          </p:cNvPr>
          <p:cNvSpPr/>
          <p:nvPr/>
        </p:nvSpPr>
        <p:spPr>
          <a:xfrm>
            <a:off x="4222800" y="3688476"/>
            <a:ext cx="3749346" cy="447864"/>
          </a:xfrm>
          <a:prstGeom prst="rect">
            <a:avLst/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12A51-4978-9A08-E8F8-0B212F189BC2}"/>
              </a:ext>
            </a:extLst>
          </p:cNvPr>
          <p:cNvSpPr txBox="1"/>
          <p:nvPr/>
        </p:nvSpPr>
        <p:spPr>
          <a:xfrm>
            <a:off x="3143374" y="3683670"/>
            <a:ext cx="590525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b="1" spc="-300" dirty="0">
                <a:solidFill>
                  <a:srgbClr val="FFDC17"/>
                </a:solidFill>
                <a:latin typeface="+mn-ea"/>
              </a:rPr>
              <a:t>질문이 있다면 말씀해주세요</a:t>
            </a:r>
            <a:r>
              <a:rPr lang="en-US" altLang="ko-KR" sz="2500" b="1" spc="-300" dirty="0">
                <a:solidFill>
                  <a:srgbClr val="FFDC17"/>
                </a:solidFill>
                <a:latin typeface="+mn-ea"/>
              </a:rPr>
              <a:t>.</a:t>
            </a:r>
            <a:endParaRPr lang="ko-KR" altLang="en-US" sz="2500" b="1" spc="-300" dirty="0">
              <a:solidFill>
                <a:srgbClr val="FFDC17"/>
              </a:solidFill>
              <a:latin typeface="+mn-ea"/>
            </a:endParaRPr>
          </a:p>
        </p:txBody>
      </p:sp>
      <p:sp>
        <p:nvSpPr>
          <p:cNvPr id="8" name="L 도형 7">
            <a:extLst>
              <a:ext uri="{FF2B5EF4-FFF2-40B4-BE49-F238E27FC236}">
                <a16:creationId xmlns:a16="http://schemas.microsoft.com/office/drawing/2014/main" id="{308D9C9D-ABA9-8773-75E8-8339732BE66E}"/>
              </a:ext>
            </a:extLst>
          </p:cNvPr>
          <p:cNvSpPr/>
          <p:nvPr/>
        </p:nvSpPr>
        <p:spPr>
          <a:xfrm rot="5400000">
            <a:off x="390227" y="396639"/>
            <a:ext cx="421481" cy="421481"/>
          </a:xfrm>
          <a:prstGeom prst="corner">
            <a:avLst>
              <a:gd name="adj1" fmla="val 24011"/>
              <a:gd name="adj2" fmla="val 26271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9" name="L 도형 8">
            <a:extLst>
              <a:ext uri="{FF2B5EF4-FFF2-40B4-BE49-F238E27FC236}">
                <a16:creationId xmlns:a16="http://schemas.microsoft.com/office/drawing/2014/main" id="{0A4E36DE-63D4-AFF7-C54E-B0CC5E2D5904}"/>
              </a:ext>
            </a:extLst>
          </p:cNvPr>
          <p:cNvSpPr/>
          <p:nvPr/>
        </p:nvSpPr>
        <p:spPr>
          <a:xfrm rot="10800000">
            <a:off x="11388959" y="396639"/>
            <a:ext cx="421481" cy="421481"/>
          </a:xfrm>
          <a:prstGeom prst="corner">
            <a:avLst>
              <a:gd name="adj1" fmla="val 24011"/>
              <a:gd name="adj2" fmla="val 26271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1" name="L 도형 10">
            <a:extLst>
              <a:ext uri="{FF2B5EF4-FFF2-40B4-BE49-F238E27FC236}">
                <a16:creationId xmlns:a16="http://schemas.microsoft.com/office/drawing/2014/main" id="{987E792D-7301-C3E0-57A5-C15D0CA18354}"/>
              </a:ext>
            </a:extLst>
          </p:cNvPr>
          <p:cNvSpPr/>
          <p:nvPr/>
        </p:nvSpPr>
        <p:spPr>
          <a:xfrm rot="16200000">
            <a:off x="11388959" y="6067784"/>
            <a:ext cx="421481" cy="421481"/>
          </a:xfrm>
          <a:prstGeom prst="corner">
            <a:avLst>
              <a:gd name="adj1" fmla="val 24011"/>
              <a:gd name="adj2" fmla="val 26271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2" name="L 도형 11">
            <a:extLst>
              <a:ext uri="{FF2B5EF4-FFF2-40B4-BE49-F238E27FC236}">
                <a16:creationId xmlns:a16="http://schemas.microsoft.com/office/drawing/2014/main" id="{B3DA1DF1-2EAB-416F-74F9-166A005123B8}"/>
              </a:ext>
            </a:extLst>
          </p:cNvPr>
          <p:cNvSpPr/>
          <p:nvPr/>
        </p:nvSpPr>
        <p:spPr>
          <a:xfrm>
            <a:off x="390227" y="6067784"/>
            <a:ext cx="421481" cy="421481"/>
          </a:xfrm>
          <a:prstGeom prst="corner">
            <a:avLst>
              <a:gd name="adj1" fmla="val 24011"/>
              <a:gd name="adj2" fmla="val 26271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410E0E-0F9D-DC5F-F038-3068A1A3992B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0EE91D-31BA-080C-2F1C-25D577E7FF6E}"/>
              </a:ext>
            </a:extLst>
          </p:cNvPr>
          <p:cNvSpPr txBox="1"/>
          <p:nvPr/>
        </p:nvSpPr>
        <p:spPr>
          <a:xfrm>
            <a:off x="4221326" y="2483341"/>
            <a:ext cx="37493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200" spc="-300" dirty="0" err="1">
                <a:solidFill>
                  <a:srgbClr val="5F2D9A"/>
                </a:solidFill>
                <a:latin typeface="Doppio One" panose="02010603030000020804" pitchFamily="2" charset="0"/>
                <a:ea typeface="+mj-ea"/>
              </a:rPr>
              <a:t>QnA</a:t>
            </a:r>
            <a:endParaRPr lang="ko-KR" altLang="en-US" sz="7200" spc="-300" dirty="0">
              <a:solidFill>
                <a:srgbClr val="5F2D9A"/>
              </a:solidFill>
              <a:latin typeface="Doppio One" panose="02010603030000020804" pitchFamily="2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35066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 도형 7">
            <a:extLst>
              <a:ext uri="{FF2B5EF4-FFF2-40B4-BE49-F238E27FC236}">
                <a16:creationId xmlns:a16="http://schemas.microsoft.com/office/drawing/2014/main" id="{308D9C9D-ABA9-8773-75E8-8339732BE66E}"/>
              </a:ext>
            </a:extLst>
          </p:cNvPr>
          <p:cNvSpPr/>
          <p:nvPr/>
        </p:nvSpPr>
        <p:spPr>
          <a:xfrm rot="5400000">
            <a:off x="390227" y="396639"/>
            <a:ext cx="421481" cy="421481"/>
          </a:xfrm>
          <a:prstGeom prst="corner">
            <a:avLst>
              <a:gd name="adj1" fmla="val 24011"/>
              <a:gd name="adj2" fmla="val 26271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9" name="L 도형 8">
            <a:extLst>
              <a:ext uri="{FF2B5EF4-FFF2-40B4-BE49-F238E27FC236}">
                <a16:creationId xmlns:a16="http://schemas.microsoft.com/office/drawing/2014/main" id="{0A4E36DE-63D4-AFF7-C54E-B0CC5E2D5904}"/>
              </a:ext>
            </a:extLst>
          </p:cNvPr>
          <p:cNvSpPr/>
          <p:nvPr/>
        </p:nvSpPr>
        <p:spPr>
          <a:xfrm rot="10800000">
            <a:off x="11388959" y="396639"/>
            <a:ext cx="421481" cy="421481"/>
          </a:xfrm>
          <a:prstGeom prst="corner">
            <a:avLst>
              <a:gd name="adj1" fmla="val 24011"/>
              <a:gd name="adj2" fmla="val 26271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1" name="L 도형 10">
            <a:extLst>
              <a:ext uri="{FF2B5EF4-FFF2-40B4-BE49-F238E27FC236}">
                <a16:creationId xmlns:a16="http://schemas.microsoft.com/office/drawing/2014/main" id="{987E792D-7301-C3E0-57A5-C15D0CA18354}"/>
              </a:ext>
            </a:extLst>
          </p:cNvPr>
          <p:cNvSpPr/>
          <p:nvPr/>
        </p:nvSpPr>
        <p:spPr>
          <a:xfrm rot="16200000">
            <a:off x="11388959" y="6067784"/>
            <a:ext cx="421481" cy="421481"/>
          </a:xfrm>
          <a:prstGeom prst="corner">
            <a:avLst>
              <a:gd name="adj1" fmla="val 24011"/>
              <a:gd name="adj2" fmla="val 26271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2" name="L 도형 11">
            <a:extLst>
              <a:ext uri="{FF2B5EF4-FFF2-40B4-BE49-F238E27FC236}">
                <a16:creationId xmlns:a16="http://schemas.microsoft.com/office/drawing/2014/main" id="{B3DA1DF1-2EAB-416F-74F9-166A005123B8}"/>
              </a:ext>
            </a:extLst>
          </p:cNvPr>
          <p:cNvSpPr/>
          <p:nvPr/>
        </p:nvSpPr>
        <p:spPr>
          <a:xfrm>
            <a:off x="390227" y="6067784"/>
            <a:ext cx="421481" cy="421481"/>
          </a:xfrm>
          <a:prstGeom prst="corner">
            <a:avLst>
              <a:gd name="adj1" fmla="val 24011"/>
              <a:gd name="adj2" fmla="val 26271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410E0E-0F9D-DC5F-F038-3068A1A3992B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0EE91D-31BA-080C-2F1C-25D577E7FF6E}"/>
              </a:ext>
            </a:extLst>
          </p:cNvPr>
          <p:cNvSpPr txBox="1"/>
          <p:nvPr/>
        </p:nvSpPr>
        <p:spPr>
          <a:xfrm>
            <a:off x="2527204" y="4174640"/>
            <a:ext cx="694508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400" b="1" spc="-300" dirty="0">
                <a:solidFill>
                  <a:srgbClr val="5F2D9A"/>
                </a:solidFill>
                <a:latin typeface="Doppio One" panose="02010603030000020804" pitchFamily="2" charset="0"/>
                <a:ea typeface="+mj-ea"/>
              </a:rPr>
              <a:t>Thank You!</a:t>
            </a:r>
            <a:endParaRPr lang="ko-KR" altLang="en-US" sz="4400" b="1" spc="-300" dirty="0">
              <a:solidFill>
                <a:srgbClr val="5F2D9A"/>
              </a:solidFill>
              <a:latin typeface="Doppio One" panose="02010603030000020804" pitchFamily="2" charset="0"/>
              <a:ea typeface="+mj-ea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모델 2" descr="Clapperboard">
                <a:extLst>
                  <a:ext uri="{FF2B5EF4-FFF2-40B4-BE49-F238E27FC236}">
                    <a16:creationId xmlns:a16="http://schemas.microsoft.com/office/drawing/2014/main" id="{4179C4D8-E42F-EE48-EC6B-990A99EF9F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6685409"/>
                  </p:ext>
                </p:extLst>
              </p:nvPr>
            </p:nvGraphicFramePr>
            <p:xfrm>
              <a:off x="4729905" y="1398706"/>
              <a:ext cx="2539684" cy="277593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539684" cy="2775934"/>
                    </a:xfrm>
                    <a:prstGeom prst="rect">
                      <a:avLst/>
                    </a:prstGeom>
                  </am3d:spPr>
                  <am3d:camera>
                    <am3d:pos x="0" y="0" z="662395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83692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107535" ay="1673823" az="53259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6028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모델 2" descr="Clapperboard">
                <a:extLst>
                  <a:ext uri="{FF2B5EF4-FFF2-40B4-BE49-F238E27FC236}">
                    <a16:creationId xmlns:a16="http://schemas.microsoft.com/office/drawing/2014/main" id="{4179C4D8-E42F-EE48-EC6B-990A99EF9F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29905" y="1398706"/>
                <a:ext cx="2539684" cy="277593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4342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1C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4647175-7D20-EC8C-BFD3-DD07ED6193C1}"/>
              </a:ext>
            </a:extLst>
          </p:cNvPr>
          <p:cNvSpPr/>
          <p:nvPr/>
        </p:nvSpPr>
        <p:spPr>
          <a:xfrm>
            <a:off x="744219" y="970398"/>
            <a:ext cx="1014549" cy="57496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150" dirty="0">
                <a:solidFill>
                  <a:srgbClr val="FFDC1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ko-KR" altLang="en-US" sz="2400" b="1" spc="-150" dirty="0">
              <a:solidFill>
                <a:srgbClr val="FFDC17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FC141BC-0367-ECBE-B84B-30017BD02DED}"/>
              </a:ext>
            </a:extLst>
          </p:cNvPr>
          <p:cNvSpPr/>
          <p:nvPr/>
        </p:nvSpPr>
        <p:spPr>
          <a:xfrm>
            <a:off x="879164" y="2230086"/>
            <a:ext cx="1990635" cy="87209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3280"/>
              </a:lnSpc>
            </a:pPr>
            <a:r>
              <a:rPr lang="en-US" altLang="ko-KR" sz="1600" b="1" spc="-150" dirty="0">
                <a:solidFill>
                  <a:srgbClr val="FFDC17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</a:p>
          <a:p>
            <a:pPr>
              <a:lnSpc>
                <a:spcPts val="3280"/>
              </a:lnSpc>
            </a:pPr>
            <a:r>
              <a:rPr lang="ko-KR" altLang="en-US" sz="16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</a:t>
            </a:r>
            <a:endParaRPr lang="ko-KR" altLang="en-US" sz="1600" b="1" spc="-15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FFEE78-DFC0-51FD-C0B3-459907FC2B8D}"/>
              </a:ext>
            </a:extLst>
          </p:cNvPr>
          <p:cNvSpPr txBox="1"/>
          <p:nvPr/>
        </p:nvSpPr>
        <p:spPr>
          <a:xfrm>
            <a:off x="2970067" y="3241720"/>
            <a:ext cx="391160" cy="78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12750">
              <a:lnSpc>
                <a:spcPct val="150000"/>
              </a:lnSpc>
              <a:defRPr sz="3100">
                <a:solidFill>
                  <a:srgbClr val="929292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050" spc="-50">
              <a:solidFill>
                <a:schemeClr val="bg1">
                  <a:alpha val="46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412750">
              <a:lnSpc>
                <a:spcPct val="150000"/>
              </a:lnSpc>
              <a:defRPr sz="3100">
                <a:solidFill>
                  <a:srgbClr val="929292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</a:p>
          <a:p>
            <a:pPr defTabSz="412750">
              <a:lnSpc>
                <a:spcPct val="150000"/>
              </a:lnSpc>
              <a:defRPr sz="3100">
                <a:solidFill>
                  <a:srgbClr val="929292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9F42B6-8E06-B1A5-C387-85F7ED589474}"/>
              </a:ext>
            </a:extLst>
          </p:cNvPr>
          <p:cNvSpPr txBox="1"/>
          <p:nvPr/>
        </p:nvSpPr>
        <p:spPr>
          <a:xfrm>
            <a:off x="917264" y="3241720"/>
            <a:ext cx="2644153" cy="78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412750">
              <a:lnSpc>
                <a:spcPct val="150000"/>
              </a:lnSpc>
              <a:defRPr sz="1050" spc="-50">
                <a:solidFill>
                  <a:schemeClr val="bg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defRPr>
            </a:lvl1pPr>
          </a:lstStyle>
          <a:p>
            <a:r>
              <a:rPr lang="en-US" altLang="ko-KR" dirty="0"/>
              <a:t>1-1. </a:t>
            </a:r>
            <a:r>
              <a:rPr lang="ko-KR" altLang="en-US" dirty="0"/>
              <a:t>개발배경 및 개발목적</a:t>
            </a:r>
            <a:endParaRPr lang="en-US" altLang="ko-KR" dirty="0"/>
          </a:p>
          <a:p>
            <a:r>
              <a:rPr lang="en-US" altLang="ko-KR" dirty="0"/>
              <a:t>1-2. </a:t>
            </a:r>
            <a:r>
              <a:rPr lang="ko-KR" altLang="en-US" dirty="0"/>
              <a:t>프로젝트 컨셉 소개</a:t>
            </a:r>
            <a:endParaRPr lang="en-US" altLang="ko-KR" dirty="0"/>
          </a:p>
          <a:p>
            <a:r>
              <a:rPr lang="en-US" altLang="ko-KR" dirty="0"/>
              <a:t>1-3. </a:t>
            </a:r>
            <a:r>
              <a:rPr lang="ko-KR" altLang="en-US" dirty="0"/>
              <a:t>기대효과</a:t>
            </a:r>
            <a:endParaRPr lang="en-US" altLang="ko-KR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1086CD4-1C09-F1AD-A9E0-F85E5CDC0EF2}"/>
              </a:ext>
            </a:extLst>
          </p:cNvPr>
          <p:cNvGrpSpPr/>
          <p:nvPr/>
        </p:nvGrpSpPr>
        <p:grpSpPr>
          <a:xfrm>
            <a:off x="3756059" y="2224840"/>
            <a:ext cx="7890604" cy="2278714"/>
            <a:chOff x="3756059" y="2224840"/>
            <a:chExt cx="7890604" cy="227871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A61867F-9047-2B79-F11D-A9B607BC8CDF}"/>
                </a:ext>
              </a:extLst>
            </p:cNvPr>
            <p:cNvSpPr/>
            <p:nvPr/>
          </p:nvSpPr>
          <p:spPr>
            <a:xfrm>
              <a:off x="3756059" y="2239895"/>
              <a:ext cx="1990635" cy="872098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ts val="3280"/>
                </a:lnSpc>
              </a:pPr>
              <a:r>
                <a:rPr lang="en-US" altLang="ko-KR" sz="1600" b="1" spc="-150" dirty="0">
                  <a:solidFill>
                    <a:srgbClr val="FFDC17">
                      <a:alpha val="25000"/>
                    </a:srgb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02</a:t>
              </a:r>
            </a:p>
            <a:p>
              <a:pPr>
                <a:lnSpc>
                  <a:spcPts val="3280"/>
                </a:lnSpc>
              </a:pPr>
              <a:r>
                <a:rPr lang="ko-KR" altLang="en-US" sz="1600" b="1" spc="-150" dirty="0">
                  <a:solidFill>
                    <a:schemeClr val="bg1">
                      <a:alpha val="2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계획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8F5B48E-EF3D-A76B-D2B6-E70078589867}"/>
                </a:ext>
              </a:extLst>
            </p:cNvPr>
            <p:cNvSpPr/>
            <p:nvPr/>
          </p:nvSpPr>
          <p:spPr>
            <a:xfrm>
              <a:off x="6582028" y="2238561"/>
              <a:ext cx="2227437" cy="877613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ts val="3280"/>
                </a:lnSpc>
              </a:pPr>
              <a:r>
                <a:rPr lang="en-US" altLang="ko-KR" sz="1600" b="1" spc="-150" dirty="0">
                  <a:solidFill>
                    <a:srgbClr val="FFDC17">
                      <a:alpha val="25000"/>
                    </a:srgb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03</a:t>
              </a:r>
            </a:p>
            <a:p>
              <a:pPr>
                <a:lnSpc>
                  <a:spcPts val="3280"/>
                </a:lnSpc>
              </a:pPr>
              <a:r>
                <a:rPr lang="ko-KR" altLang="en-US" sz="1600" b="1" spc="-150" dirty="0">
                  <a:solidFill>
                    <a:schemeClr val="bg1">
                      <a:alpha val="2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 설계와 구현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296FED-8924-9C57-2190-85C744318DE7}"/>
                </a:ext>
              </a:extLst>
            </p:cNvPr>
            <p:cNvSpPr txBox="1"/>
            <p:nvPr/>
          </p:nvSpPr>
          <p:spPr>
            <a:xfrm>
              <a:off x="5845245" y="3241720"/>
              <a:ext cx="391160" cy="788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13</a:t>
              </a:r>
            </a:p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34</a:t>
              </a:r>
            </a:p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 lang="en-US" altLang="ko-KR" sz="1050" spc="-50">
                <a:solidFill>
                  <a:schemeClr val="bg1">
                    <a:alpha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BD4AB43-3AEA-D431-C01D-EF8C7594AF95}"/>
                </a:ext>
              </a:extLst>
            </p:cNvPr>
            <p:cNvSpPr txBox="1"/>
            <p:nvPr/>
          </p:nvSpPr>
          <p:spPr>
            <a:xfrm>
              <a:off x="8664828" y="3230577"/>
              <a:ext cx="391160" cy="545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40</a:t>
              </a:r>
              <a:r>
                <a:rPr lang="ko-KR" altLang="en-US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en-US" altLang="ko-KR" sz="1050" spc="-50">
                <a:solidFill>
                  <a:schemeClr val="bg1">
                    <a:alpha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52</a:t>
              </a:r>
              <a:r>
                <a:rPr lang="ko-KR" altLang="en-US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en-US" altLang="ko-KR" sz="1050" spc="-50">
                <a:solidFill>
                  <a:schemeClr val="bg1">
                    <a:alpha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50375C0-701B-4490-BEF8-92599CE32F2C}"/>
                </a:ext>
              </a:extLst>
            </p:cNvPr>
            <p:cNvSpPr/>
            <p:nvPr/>
          </p:nvSpPr>
          <p:spPr>
            <a:xfrm>
              <a:off x="9422348" y="2224840"/>
              <a:ext cx="1990635" cy="872098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ts val="3280"/>
                </a:lnSpc>
              </a:pPr>
              <a:r>
                <a:rPr lang="en-US" altLang="ko-KR" sz="1600" b="1" spc="-150" dirty="0">
                  <a:solidFill>
                    <a:srgbClr val="FFDC17">
                      <a:alpha val="25000"/>
                    </a:srgb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04</a:t>
              </a:r>
            </a:p>
            <a:p>
              <a:pPr>
                <a:lnSpc>
                  <a:spcPts val="3280"/>
                </a:lnSpc>
              </a:pPr>
              <a:r>
                <a:rPr lang="ko-KR" altLang="en-US" sz="1600" b="1" spc="-150" dirty="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결과</a:t>
              </a:r>
              <a:endParaRPr lang="ko-KR" altLang="en-US" sz="1600" b="1" spc="-150" dirty="0">
                <a:solidFill>
                  <a:schemeClr val="bg1">
                    <a:alpha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5096AC0-887E-E715-BE25-08ACCE78151D}"/>
                </a:ext>
              </a:extLst>
            </p:cNvPr>
            <p:cNvSpPr txBox="1"/>
            <p:nvPr/>
          </p:nvSpPr>
          <p:spPr>
            <a:xfrm>
              <a:off x="11255503" y="3207047"/>
              <a:ext cx="391160" cy="303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AA42599-71C7-9936-8DB3-9F7DB0EB1AAA}"/>
                </a:ext>
              </a:extLst>
            </p:cNvPr>
            <p:cNvSpPr txBox="1"/>
            <p:nvPr/>
          </p:nvSpPr>
          <p:spPr>
            <a:xfrm>
              <a:off x="3795166" y="3230577"/>
              <a:ext cx="2450312" cy="1272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defTabSz="412750">
                <a:lnSpc>
                  <a:spcPct val="150000"/>
                </a:lnSpc>
                <a:defRPr sz="1050" spc="-50">
                  <a:solidFill>
                    <a:schemeClr val="bg1">
                      <a:alpha val="9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2-1.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정보 구조도</a:t>
              </a:r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(IA)</a:t>
              </a:r>
            </a:p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2-2.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개발 프로세스</a:t>
              </a:r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(SDP)</a:t>
              </a:r>
            </a:p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2-3.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 개발환경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2-4.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 조직구성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2-5.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 </a:t>
              </a:r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WBS</a:t>
              </a:r>
              <a:r>
                <a:rPr lang="en-US" altLang="ko-KR" sz="900" dirty="0">
                  <a:solidFill>
                    <a:schemeClr val="bg1">
                      <a:alpha val="25000"/>
                    </a:schemeClr>
                  </a:solidFill>
                </a:rPr>
                <a:t>(</a:t>
              </a:r>
              <a:r>
                <a:rPr lang="en-US" altLang="ko-Kore-KR" sz="900" dirty="0">
                  <a:solidFill>
                    <a:schemeClr val="bg1">
                      <a:alpha val="25000"/>
                    </a:schemeClr>
                  </a:solidFill>
                </a:rPr>
                <a:t>Work Breakdown Structure</a:t>
              </a:r>
              <a:r>
                <a:rPr lang="en-US" altLang="ko-KR" sz="900" dirty="0">
                  <a:solidFill>
                    <a:schemeClr val="bg1">
                      <a:alpha val="25000"/>
                    </a:schemeClr>
                  </a:solidFill>
                </a:rPr>
                <a:t>)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89F180F-5F49-4E3D-249E-65B1B5FAD56D}"/>
                </a:ext>
              </a:extLst>
            </p:cNvPr>
            <p:cNvSpPr txBox="1"/>
            <p:nvPr/>
          </p:nvSpPr>
          <p:spPr>
            <a:xfrm>
              <a:off x="6620128" y="3190778"/>
              <a:ext cx="2981835" cy="794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defTabSz="412750">
                <a:lnSpc>
                  <a:spcPct val="150000"/>
                </a:lnSpc>
                <a:defRPr sz="1050" spc="-50">
                  <a:solidFill>
                    <a:schemeClr val="bg1">
                      <a:alpha val="9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3-1.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요구사항 정의 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3-2.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시스템 구조 설계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3-3. UI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화면 설계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DFEEADD-FFD3-81B9-B06E-BE46D35FAF2B}"/>
                </a:ext>
              </a:extLst>
            </p:cNvPr>
            <p:cNvSpPr txBox="1"/>
            <p:nvPr/>
          </p:nvSpPr>
          <p:spPr>
            <a:xfrm>
              <a:off x="9475833" y="3181864"/>
              <a:ext cx="1756886" cy="545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defTabSz="412750">
                <a:lnSpc>
                  <a:spcPct val="150000"/>
                </a:lnSpc>
                <a:defRPr sz="1050" spc="-50">
                  <a:solidFill>
                    <a:schemeClr val="bg1">
                      <a:alpha val="9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4-1.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프로젝트 산출물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4-2.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참여인원 소감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모델 1" descr="Film Reel">
                <a:extLst>
                  <a:ext uri="{FF2B5EF4-FFF2-40B4-BE49-F238E27FC236}">
                    <a16:creationId xmlns:a16="http://schemas.microsoft.com/office/drawing/2014/main" id="{FA0B5EDF-4415-244A-45E1-F36E4437F7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42767383"/>
                  </p:ext>
                </p:extLst>
              </p:nvPr>
            </p:nvGraphicFramePr>
            <p:xfrm>
              <a:off x="9375855" y="5214051"/>
              <a:ext cx="2596588" cy="139707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596588" cy="1397078"/>
                    </a:xfrm>
                    <a:prstGeom prst="rect">
                      <a:avLst/>
                    </a:prstGeom>
                  </am3d:spPr>
                  <am3d:camera>
                    <am3d:pos x="0" y="0" z="547551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8920" d="1000000"/>
                    <am3d:preTrans dx="3499240" dy="-2095472" dz="-406927"/>
                    <am3d:scale>
                      <am3d:sx n="1000000" d="1000000"/>
                      <am3d:sy n="1000000" d="1000000"/>
                      <am3d:sz n="1000000" d="1000000"/>
                    </am3d:scale>
                    <am3d:rot ax="344689" ay="1767583" az="16995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917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모델 1" descr="Film Reel">
                <a:extLst>
                  <a:ext uri="{FF2B5EF4-FFF2-40B4-BE49-F238E27FC236}">
                    <a16:creationId xmlns:a16="http://schemas.microsoft.com/office/drawing/2014/main" id="{FA0B5EDF-4415-244A-45E1-F36E4437F7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75855" y="5214051"/>
                <a:ext cx="2596588" cy="139707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721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5B627DCF-7F3A-B54D-864D-719F7946FC00}"/>
              </a:ext>
            </a:extLst>
          </p:cNvPr>
          <p:cNvSpPr txBox="1">
            <a:spLocks/>
          </p:cNvSpPr>
          <p:nvPr/>
        </p:nvSpPr>
        <p:spPr>
          <a:xfrm>
            <a:off x="425063" y="298290"/>
            <a:ext cx="2766830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/>
              <a:t>1.1 </a:t>
            </a:r>
            <a:r>
              <a:rPr lang="ko-KR" altLang="en-US" dirty="0"/>
              <a:t>개발배경 및 근거</a:t>
            </a:r>
            <a:endParaRPr lang="ko-Kore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3569C89-8AAB-73B0-F07A-8FB3F1433401}"/>
              </a:ext>
            </a:extLst>
          </p:cNvPr>
          <p:cNvSpPr/>
          <p:nvPr/>
        </p:nvSpPr>
        <p:spPr>
          <a:xfrm>
            <a:off x="339749" y="1452230"/>
            <a:ext cx="837136" cy="837136"/>
          </a:xfrm>
          <a:prstGeom prst="ellipse">
            <a:avLst/>
          </a:prstGeom>
          <a:solidFill>
            <a:srgbClr val="5F2D9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6EE8F9-9F9B-4964-FD38-D48AF033B9C4}"/>
              </a:ext>
            </a:extLst>
          </p:cNvPr>
          <p:cNvSpPr txBox="1"/>
          <p:nvPr/>
        </p:nvSpPr>
        <p:spPr>
          <a:xfrm>
            <a:off x="813792" y="2511807"/>
            <a:ext cx="3047008" cy="355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OTT(Over the Top)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별점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평가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리뷰작성 공간의 부재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▽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srgbClr val="5F2D9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영화 리뷰 데이터의 집중화</a:t>
            </a:r>
            <a:endParaRPr lang="en-US" altLang="ko-KR" sz="2000" b="1" dirty="0">
              <a:solidFill>
                <a:srgbClr val="5F2D9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포털 사이트의 영화 리뷰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개인 블로그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6D51FB5-40DD-301D-41D9-24B6CD06AAA3}"/>
              </a:ext>
            </a:extLst>
          </p:cNvPr>
          <p:cNvSpPr/>
          <p:nvPr/>
        </p:nvSpPr>
        <p:spPr>
          <a:xfrm>
            <a:off x="4195042" y="1452230"/>
            <a:ext cx="837136" cy="837136"/>
          </a:xfrm>
          <a:prstGeom prst="ellipse">
            <a:avLst/>
          </a:prstGeom>
          <a:solidFill>
            <a:srgbClr val="5F2D9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80ECA6-D8A0-E23C-5072-4BA215AED330}"/>
              </a:ext>
            </a:extLst>
          </p:cNvPr>
          <p:cNvSpPr txBox="1"/>
          <p:nvPr/>
        </p:nvSpPr>
        <p:spPr>
          <a:xfrm>
            <a:off x="4249703" y="1590243"/>
            <a:ext cx="684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300" dirty="0">
                <a:solidFill>
                  <a:schemeClr val="bg1"/>
                </a:solidFill>
              </a:rPr>
              <a:t>리뷰</a:t>
            </a:r>
            <a:endParaRPr lang="en-US" altLang="ko-KR" sz="1600" spc="-300" dirty="0">
              <a:solidFill>
                <a:schemeClr val="bg1"/>
              </a:solidFill>
            </a:endParaRPr>
          </a:p>
          <a:p>
            <a:pPr algn="ctr"/>
            <a:r>
              <a:rPr lang="ko-KR" altLang="en-US" sz="1600" spc="-300" dirty="0">
                <a:solidFill>
                  <a:schemeClr val="bg1"/>
                </a:solidFill>
              </a:rPr>
              <a:t>신뢰도</a:t>
            </a:r>
            <a:endParaRPr lang="en-US" altLang="ko-KR" sz="1600" spc="-300" dirty="0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F152D90-4FB6-B879-C99F-3D71164DA963}"/>
              </a:ext>
            </a:extLst>
          </p:cNvPr>
          <p:cNvSpPr/>
          <p:nvPr/>
        </p:nvSpPr>
        <p:spPr>
          <a:xfrm>
            <a:off x="7857169" y="1452230"/>
            <a:ext cx="837136" cy="837136"/>
          </a:xfrm>
          <a:prstGeom prst="ellipse">
            <a:avLst/>
          </a:prstGeom>
          <a:solidFill>
            <a:srgbClr val="5F2D9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382C10-2506-D398-68AB-D7466B9F7875}"/>
              </a:ext>
            </a:extLst>
          </p:cNvPr>
          <p:cNvSpPr txBox="1"/>
          <p:nvPr/>
        </p:nvSpPr>
        <p:spPr>
          <a:xfrm>
            <a:off x="7995186" y="1590243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300" dirty="0">
                <a:solidFill>
                  <a:schemeClr val="bg1"/>
                </a:solidFill>
              </a:rPr>
              <a:t>판매</a:t>
            </a:r>
            <a:endParaRPr lang="en-US" altLang="ko-KR" sz="1600" spc="-300" dirty="0">
              <a:solidFill>
                <a:schemeClr val="bg1"/>
              </a:solidFill>
            </a:endParaRPr>
          </a:p>
          <a:p>
            <a:pPr algn="ctr"/>
            <a:r>
              <a:rPr lang="ko-KR" altLang="en-US" sz="1600" spc="-300" dirty="0">
                <a:solidFill>
                  <a:schemeClr val="bg1"/>
                </a:solidFill>
              </a:rPr>
              <a:t>통계</a:t>
            </a:r>
            <a:endParaRPr lang="en-US" altLang="ko-KR" sz="1600" spc="-3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131FC6-22CB-C877-8DBB-ED4E23B589BA}"/>
              </a:ext>
            </a:extLst>
          </p:cNvPr>
          <p:cNvSpPr txBox="1"/>
          <p:nvPr/>
        </p:nvSpPr>
        <p:spPr>
          <a:xfrm>
            <a:off x="478710" y="1590243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300" dirty="0">
                <a:solidFill>
                  <a:schemeClr val="bg1"/>
                </a:solidFill>
              </a:rPr>
              <a:t>포털</a:t>
            </a:r>
            <a:endParaRPr lang="en-US" altLang="ko-KR" sz="1600" spc="-300" dirty="0">
              <a:solidFill>
                <a:schemeClr val="bg1"/>
              </a:solidFill>
            </a:endParaRPr>
          </a:p>
          <a:p>
            <a:pPr algn="ctr"/>
            <a:r>
              <a:rPr lang="ko-KR" altLang="en-US" sz="1600" spc="-300" dirty="0">
                <a:solidFill>
                  <a:schemeClr val="bg1"/>
                </a:solidFill>
              </a:rPr>
              <a:t>리뷰</a:t>
            </a:r>
            <a:endParaRPr lang="en-US" altLang="ko-KR" sz="1600" spc="-300" dirty="0">
              <a:solidFill>
                <a:schemeClr val="bg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7292788-E8F5-0BC2-7EB9-8C8AC180A3BF}"/>
              </a:ext>
            </a:extLst>
          </p:cNvPr>
          <p:cNvGrpSpPr/>
          <p:nvPr/>
        </p:nvGrpSpPr>
        <p:grpSpPr>
          <a:xfrm rot="5400000">
            <a:off x="-806092" y="4140855"/>
            <a:ext cx="3039993" cy="86857"/>
            <a:chOff x="178420" y="1237785"/>
            <a:chExt cx="3039993" cy="86857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7B0009B-BB66-BB17-A407-A884BF93C78D}"/>
                </a:ext>
              </a:extLst>
            </p:cNvPr>
            <p:cNvGrpSpPr/>
            <p:nvPr/>
          </p:nvGrpSpPr>
          <p:grpSpPr>
            <a:xfrm>
              <a:off x="178420" y="1237785"/>
              <a:ext cx="1389712" cy="86857"/>
              <a:chOff x="178420" y="1237785"/>
              <a:chExt cx="1389712" cy="86857"/>
            </a:xfrm>
          </p:grpSpPr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50FFDE70-F266-E648-138E-05184039272A}"/>
                  </a:ext>
                </a:extLst>
              </p:cNvPr>
              <p:cNvGrpSpPr/>
              <p:nvPr/>
            </p:nvGrpSpPr>
            <p:grpSpPr>
              <a:xfrm>
                <a:off x="178420" y="1237785"/>
                <a:ext cx="694856" cy="86857"/>
                <a:chOff x="178420" y="1237785"/>
                <a:chExt cx="694856" cy="86857"/>
              </a:xfrm>
            </p:grpSpPr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9569FF9A-3136-651F-28B4-D7022475C216}"/>
                    </a:ext>
                  </a:extLst>
                </p:cNvPr>
                <p:cNvGrpSpPr/>
                <p:nvPr/>
              </p:nvGrpSpPr>
              <p:grpSpPr>
                <a:xfrm>
                  <a:off x="178420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70" name="직선 연결선 319">
                    <a:extLst>
                      <a:ext uri="{FF2B5EF4-FFF2-40B4-BE49-F238E27FC236}">
                        <a16:creationId xmlns:a16="http://schemas.microsoft.com/office/drawing/2014/main" id="{A3F8907A-464B-7B5B-DCBC-796570DCC5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직선 연결선 320">
                    <a:extLst>
                      <a:ext uri="{FF2B5EF4-FFF2-40B4-BE49-F238E27FC236}">
                        <a16:creationId xmlns:a16="http://schemas.microsoft.com/office/drawing/2014/main" id="{43F275DD-547F-B38E-6F2A-6B66B4F78D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5B4F92C2-FC97-E764-E2D1-6D77E0FEDA75}"/>
                    </a:ext>
                  </a:extLst>
                </p:cNvPr>
                <p:cNvGrpSpPr/>
                <p:nvPr/>
              </p:nvGrpSpPr>
              <p:grpSpPr>
                <a:xfrm>
                  <a:off x="352134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68" name="직선 연결선 317">
                    <a:extLst>
                      <a:ext uri="{FF2B5EF4-FFF2-40B4-BE49-F238E27FC236}">
                        <a16:creationId xmlns:a16="http://schemas.microsoft.com/office/drawing/2014/main" id="{5C954533-7E56-ABD8-63D7-8B44BDED65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직선 연결선 318">
                    <a:extLst>
                      <a:ext uri="{FF2B5EF4-FFF2-40B4-BE49-F238E27FC236}">
                        <a16:creationId xmlns:a16="http://schemas.microsoft.com/office/drawing/2014/main" id="{5ED70875-D3BF-96BF-81A0-D444939E51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id="{D009D6B4-2BE4-CD97-EC5E-4EE9287E22F5}"/>
                    </a:ext>
                  </a:extLst>
                </p:cNvPr>
                <p:cNvGrpSpPr/>
                <p:nvPr/>
              </p:nvGrpSpPr>
              <p:grpSpPr>
                <a:xfrm>
                  <a:off x="525848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66" name="직선 연결선 315">
                    <a:extLst>
                      <a:ext uri="{FF2B5EF4-FFF2-40B4-BE49-F238E27FC236}">
                        <a16:creationId xmlns:a16="http://schemas.microsoft.com/office/drawing/2014/main" id="{07065C49-71E1-E7FD-08B0-268055A5B4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직선 연결선 316">
                    <a:extLst>
                      <a:ext uri="{FF2B5EF4-FFF2-40B4-BE49-F238E27FC236}">
                        <a16:creationId xmlns:a16="http://schemas.microsoft.com/office/drawing/2014/main" id="{4C64EF98-D108-881F-D918-25E91F1C7B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E32BBD56-FBEF-4409-8D73-7E179C357B53}"/>
                    </a:ext>
                  </a:extLst>
                </p:cNvPr>
                <p:cNvGrpSpPr/>
                <p:nvPr/>
              </p:nvGrpSpPr>
              <p:grpSpPr>
                <a:xfrm>
                  <a:off x="699562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64" name="직선 연결선 313">
                    <a:extLst>
                      <a:ext uri="{FF2B5EF4-FFF2-40B4-BE49-F238E27FC236}">
                        <a16:creationId xmlns:a16="http://schemas.microsoft.com/office/drawing/2014/main" id="{44201343-D84C-F9D8-2BCF-72064C762A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직선 연결선 314">
                    <a:extLst>
                      <a:ext uri="{FF2B5EF4-FFF2-40B4-BE49-F238E27FC236}">
                        <a16:creationId xmlns:a16="http://schemas.microsoft.com/office/drawing/2014/main" id="{5E143939-E35E-D32D-9306-666BDBCAEB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C0FD9EA9-3DE4-7543-8558-576A415E8777}"/>
                  </a:ext>
                </a:extLst>
              </p:cNvPr>
              <p:cNvGrpSpPr/>
              <p:nvPr/>
            </p:nvGrpSpPr>
            <p:grpSpPr>
              <a:xfrm>
                <a:off x="873276" y="1237785"/>
                <a:ext cx="694856" cy="86857"/>
                <a:chOff x="178420" y="1237785"/>
                <a:chExt cx="694856" cy="86857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64A84B90-D48E-C091-C6E2-EF0AC2951AFD}"/>
                    </a:ext>
                  </a:extLst>
                </p:cNvPr>
                <p:cNvGrpSpPr/>
                <p:nvPr/>
              </p:nvGrpSpPr>
              <p:grpSpPr>
                <a:xfrm>
                  <a:off x="178420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58" name="직선 연결선 307">
                    <a:extLst>
                      <a:ext uri="{FF2B5EF4-FFF2-40B4-BE49-F238E27FC236}">
                        <a16:creationId xmlns:a16="http://schemas.microsoft.com/office/drawing/2014/main" id="{DD9B0C44-78E8-66E9-3641-619F6493C2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308">
                    <a:extLst>
                      <a:ext uri="{FF2B5EF4-FFF2-40B4-BE49-F238E27FC236}">
                        <a16:creationId xmlns:a16="http://schemas.microsoft.com/office/drawing/2014/main" id="{95C4AD53-632D-6D17-7C7B-4C33917273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29E1D82B-0FC1-77DC-2C15-694D98F575C8}"/>
                    </a:ext>
                  </a:extLst>
                </p:cNvPr>
                <p:cNvGrpSpPr/>
                <p:nvPr/>
              </p:nvGrpSpPr>
              <p:grpSpPr>
                <a:xfrm>
                  <a:off x="352134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56" name="직선 연결선 305">
                    <a:extLst>
                      <a:ext uri="{FF2B5EF4-FFF2-40B4-BE49-F238E27FC236}">
                        <a16:creationId xmlns:a16="http://schemas.microsoft.com/office/drawing/2014/main" id="{2EE949EC-2CC1-D982-2726-CF1E87E537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직선 연결선 306">
                    <a:extLst>
                      <a:ext uri="{FF2B5EF4-FFF2-40B4-BE49-F238E27FC236}">
                        <a16:creationId xmlns:a16="http://schemas.microsoft.com/office/drawing/2014/main" id="{3F7183CB-43E4-35D0-9B82-FADF5B78CC5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F39C3224-8B6C-4A52-CC3A-C4E9D4FEA1FE}"/>
                    </a:ext>
                  </a:extLst>
                </p:cNvPr>
                <p:cNvGrpSpPr/>
                <p:nvPr/>
              </p:nvGrpSpPr>
              <p:grpSpPr>
                <a:xfrm>
                  <a:off x="525848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54" name="직선 연결선 303">
                    <a:extLst>
                      <a:ext uri="{FF2B5EF4-FFF2-40B4-BE49-F238E27FC236}">
                        <a16:creationId xmlns:a16="http://schemas.microsoft.com/office/drawing/2014/main" id="{CA50A994-2A2A-A32F-5027-D925F4D245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직선 연결선 304">
                    <a:extLst>
                      <a:ext uri="{FF2B5EF4-FFF2-40B4-BE49-F238E27FC236}">
                        <a16:creationId xmlns:a16="http://schemas.microsoft.com/office/drawing/2014/main" id="{4CF8D044-367C-B074-4808-6832CB8DC6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FE958E05-CCEF-D6EE-83B9-C1646A05C900}"/>
                    </a:ext>
                  </a:extLst>
                </p:cNvPr>
                <p:cNvGrpSpPr/>
                <p:nvPr/>
              </p:nvGrpSpPr>
              <p:grpSpPr>
                <a:xfrm>
                  <a:off x="699562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52" name="직선 연결선 301">
                    <a:extLst>
                      <a:ext uri="{FF2B5EF4-FFF2-40B4-BE49-F238E27FC236}">
                        <a16:creationId xmlns:a16="http://schemas.microsoft.com/office/drawing/2014/main" id="{848FBF65-6BAD-95F7-434D-7D8121F40E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직선 연결선 302">
                    <a:extLst>
                      <a:ext uri="{FF2B5EF4-FFF2-40B4-BE49-F238E27FC236}">
                        <a16:creationId xmlns:a16="http://schemas.microsoft.com/office/drawing/2014/main" id="{A04B888C-1B11-CC7D-3A7A-84A4481E2E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513B509-A9DF-D50D-102B-5128F825B3C8}"/>
                </a:ext>
              </a:extLst>
            </p:cNvPr>
            <p:cNvGrpSpPr/>
            <p:nvPr/>
          </p:nvGrpSpPr>
          <p:grpSpPr>
            <a:xfrm>
              <a:off x="1568132" y="1237785"/>
              <a:ext cx="1650281" cy="86857"/>
              <a:chOff x="178420" y="1237785"/>
              <a:chExt cx="1650281" cy="86857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BDD7AE50-9533-F243-6400-0EC0FD5C7DB8}"/>
                  </a:ext>
                </a:extLst>
              </p:cNvPr>
              <p:cNvGrpSpPr/>
              <p:nvPr/>
            </p:nvGrpSpPr>
            <p:grpSpPr>
              <a:xfrm>
                <a:off x="178420" y="1237785"/>
                <a:ext cx="694856" cy="86857"/>
                <a:chOff x="178420" y="1237785"/>
                <a:chExt cx="694856" cy="86857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9EF74916-EF2C-FA40-189C-3B4E14F821C8}"/>
                    </a:ext>
                  </a:extLst>
                </p:cNvPr>
                <p:cNvGrpSpPr/>
                <p:nvPr/>
              </p:nvGrpSpPr>
              <p:grpSpPr>
                <a:xfrm>
                  <a:off x="178420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44" name="직선 연결선 293">
                    <a:extLst>
                      <a:ext uri="{FF2B5EF4-FFF2-40B4-BE49-F238E27FC236}">
                        <a16:creationId xmlns:a16="http://schemas.microsoft.com/office/drawing/2014/main" id="{73B672D6-2EFC-6E97-F79D-1236CF58BB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직선 연결선 294">
                    <a:extLst>
                      <a:ext uri="{FF2B5EF4-FFF2-40B4-BE49-F238E27FC236}">
                        <a16:creationId xmlns:a16="http://schemas.microsoft.com/office/drawing/2014/main" id="{013A753B-9B59-7DBF-FC67-C75059AF15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141C3A32-955A-2779-D00E-8600940E0A8A}"/>
                    </a:ext>
                  </a:extLst>
                </p:cNvPr>
                <p:cNvGrpSpPr/>
                <p:nvPr/>
              </p:nvGrpSpPr>
              <p:grpSpPr>
                <a:xfrm>
                  <a:off x="352134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42" name="직선 연결선 291">
                    <a:extLst>
                      <a:ext uri="{FF2B5EF4-FFF2-40B4-BE49-F238E27FC236}">
                        <a16:creationId xmlns:a16="http://schemas.microsoft.com/office/drawing/2014/main" id="{1D5EDDA3-EA26-A4E6-350C-8E53D65DFE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직선 연결선 292">
                    <a:extLst>
                      <a:ext uri="{FF2B5EF4-FFF2-40B4-BE49-F238E27FC236}">
                        <a16:creationId xmlns:a16="http://schemas.microsoft.com/office/drawing/2014/main" id="{49F83151-6D7F-5E8E-02C2-ED9870B8B9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" name="그룹 35">
                  <a:extLst>
                    <a:ext uri="{FF2B5EF4-FFF2-40B4-BE49-F238E27FC236}">
                      <a16:creationId xmlns:a16="http://schemas.microsoft.com/office/drawing/2014/main" id="{E74BE517-5306-981E-56C7-DA385F5F530E}"/>
                    </a:ext>
                  </a:extLst>
                </p:cNvPr>
                <p:cNvGrpSpPr/>
                <p:nvPr/>
              </p:nvGrpSpPr>
              <p:grpSpPr>
                <a:xfrm>
                  <a:off x="525848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40" name="직선 연결선 289">
                    <a:extLst>
                      <a:ext uri="{FF2B5EF4-FFF2-40B4-BE49-F238E27FC236}">
                        <a16:creationId xmlns:a16="http://schemas.microsoft.com/office/drawing/2014/main" id="{9D99BD77-399A-7DC4-9B69-582A1EAF82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직선 연결선 290">
                    <a:extLst>
                      <a:ext uri="{FF2B5EF4-FFF2-40B4-BE49-F238E27FC236}">
                        <a16:creationId xmlns:a16="http://schemas.microsoft.com/office/drawing/2014/main" id="{FFA3191C-D1A6-6FE9-66D5-10827453CB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9AB9EDA8-2B75-F459-1E8F-E676E487BE4A}"/>
                    </a:ext>
                  </a:extLst>
                </p:cNvPr>
                <p:cNvGrpSpPr/>
                <p:nvPr/>
              </p:nvGrpSpPr>
              <p:grpSpPr>
                <a:xfrm>
                  <a:off x="699562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38" name="직선 연결선 287">
                    <a:extLst>
                      <a:ext uri="{FF2B5EF4-FFF2-40B4-BE49-F238E27FC236}">
                        <a16:creationId xmlns:a16="http://schemas.microsoft.com/office/drawing/2014/main" id="{668C1E8A-762A-799C-AF01-5D949791E1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직선 연결선 288">
                    <a:extLst>
                      <a:ext uri="{FF2B5EF4-FFF2-40B4-BE49-F238E27FC236}">
                        <a16:creationId xmlns:a16="http://schemas.microsoft.com/office/drawing/2014/main" id="{657E95FF-9E98-60BA-F9DF-B3EB53A7C6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BC58540F-21EA-B61B-B9D2-54E758A44FCE}"/>
                  </a:ext>
                </a:extLst>
              </p:cNvPr>
              <p:cNvGrpSpPr/>
              <p:nvPr/>
            </p:nvGrpSpPr>
            <p:grpSpPr>
              <a:xfrm>
                <a:off x="873276" y="1237785"/>
                <a:ext cx="955425" cy="86857"/>
                <a:chOff x="178420" y="1237785"/>
                <a:chExt cx="955425" cy="86857"/>
              </a:xfrm>
            </p:grpSpPr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4B784174-7F6A-A04E-78CB-0A7B302FF0C8}"/>
                    </a:ext>
                  </a:extLst>
                </p:cNvPr>
                <p:cNvGrpSpPr/>
                <p:nvPr/>
              </p:nvGrpSpPr>
              <p:grpSpPr>
                <a:xfrm>
                  <a:off x="178420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32" name="직선 연결선 281">
                    <a:extLst>
                      <a:ext uri="{FF2B5EF4-FFF2-40B4-BE49-F238E27FC236}">
                        <a16:creationId xmlns:a16="http://schemas.microsoft.com/office/drawing/2014/main" id="{0B4051E3-718E-BA3D-4E59-D351848F43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직선 연결선 282">
                    <a:extLst>
                      <a:ext uri="{FF2B5EF4-FFF2-40B4-BE49-F238E27FC236}">
                        <a16:creationId xmlns:a16="http://schemas.microsoft.com/office/drawing/2014/main" id="{2F388B7D-247C-EEEF-DB9F-428B69C104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AEDA49D8-8B4A-650B-3B7F-B02FE1188109}"/>
                    </a:ext>
                  </a:extLst>
                </p:cNvPr>
                <p:cNvGrpSpPr/>
                <p:nvPr/>
              </p:nvGrpSpPr>
              <p:grpSpPr>
                <a:xfrm>
                  <a:off x="352134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30" name="직선 연결선 279">
                    <a:extLst>
                      <a:ext uri="{FF2B5EF4-FFF2-40B4-BE49-F238E27FC236}">
                        <a16:creationId xmlns:a16="http://schemas.microsoft.com/office/drawing/2014/main" id="{18158DE3-DFC2-57F2-CB55-3335728E3B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직선 연결선 280">
                    <a:extLst>
                      <a:ext uri="{FF2B5EF4-FFF2-40B4-BE49-F238E27FC236}">
                        <a16:creationId xmlns:a16="http://schemas.microsoft.com/office/drawing/2014/main" id="{F5190B9A-7874-ECEF-5B3A-78B7B3391A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E13BD607-5A8E-7212-8DAF-4EFE83F183F5}"/>
                    </a:ext>
                  </a:extLst>
                </p:cNvPr>
                <p:cNvGrpSpPr/>
                <p:nvPr/>
              </p:nvGrpSpPr>
              <p:grpSpPr>
                <a:xfrm>
                  <a:off x="525848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28" name="직선 연결선 277">
                    <a:extLst>
                      <a:ext uri="{FF2B5EF4-FFF2-40B4-BE49-F238E27FC236}">
                        <a16:creationId xmlns:a16="http://schemas.microsoft.com/office/drawing/2014/main" id="{843133A7-1B4C-6632-D388-2AE1B53129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직선 연결선 278">
                    <a:extLst>
                      <a:ext uri="{FF2B5EF4-FFF2-40B4-BE49-F238E27FC236}">
                        <a16:creationId xmlns:a16="http://schemas.microsoft.com/office/drawing/2014/main" id="{F57F85D9-FACE-429A-9A12-9ABB3E9E8D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" name="그룹 21">
                  <a:extLst>
                    <a:ext uri="{FF2B5EF4-FFF2-40B4-BE49-F238E27FC236}">
                      <a16:creationId xmlns:a16="http://schemas.microsoft.com/office/drawing/2014/main" id="{E70DE76E-BB8D-D291-F6B4-DB88756AF660}"/>
                    </a:ext>
                  </a:extLst>
                </p:cNvPr>
                <p:cNvGrpSpPr/>
                <p:nvPr/>
              </p:nvGrpSpPr>
              <p:grpSpPr>
                <a:xfrm>
                  <a:off x="699562" y="1237785"/>
                  <a:ext cx="434283" cy="86857"/>
                  <a:chOff x="178420" y="1237785"/>
                  <a:chExt cx="434283" cy="86857"/>
                </a:xfrm>
              </p:grpSpPr>
              <p:cxnSp>
                <p:nvCxnSpPr>
                  <p:cNvPr id="23" name="직선 연결선 275">
                    <a:extLst>
                      <a:ext uri="{FF2B5EF4-FFF2-40B4-BE49-F238E27FC236}">
                        <a16:creationId xmlns:a16="http://schemas.microsoft.com/office/drawing/2014/main" id="{AB9F6214-B6C5-B839-C02F-9A98E088FA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직선 연결선 276">
                    <a:extLst>
                      <a:ext uri="{FF2B5EF4-FFF2-40B4-BE49-F238E27FC236}">
                        <a16:creationId xmlns:a16="http://schemas.microsoft.com/office/drawing/2014/main" id="{BCBD9536-1919-29A5-AD67-06403A7724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직선 연결선 437">
                    <a:extLst>
                      <a:ext uri="{FF2B5EF4-FFF2-40B4-BE49-F238E27FC236}">
                        <a16:creationId xmlns:a16="http://schemas.microsoft.com/office/drawing/2014/main" id="{FE84B57A-8608-B8BE-EA06-1EE7FC642A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2133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직선 연결선 438">
                    <a:extLst>
                      <a:ext uri="{FF2B5EF4-FFF2-40B4-BE49-F238E27FC236}">
                        <a16:creationId xmlns:a16="http://schemas.microsoft.com/office/drawing/2014/main" id="{9C4A66E8-0315-C427-6153-3B27DC3238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43899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직선 연결선 439">
                    <a:extLst>
                      <a:ext uri="{FF2B5EF4-FFF2-40B4-BE49-F238E27FC236}">
                        <a16:creationId xmlns:a16="http://schemas.microsoft.com/office/drawing/2014/main" id="{D40C2341-BC96-6657-5E9C-F15C938C62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5846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D0C9F5CB-7C7F-1B7E-90D2-AA10B2C82744}"/>
              </a:ext>
            </a:extLst>
          </p:cNvPr>
          <p:cNvSpPr txBox="1"/>
          <p:nvPr/>
        </p:nvSpPr>
        <p:spPr>
          <a:xfrm>
            <a:off x="4782860" y="2511807"/>
            <a:ext cx="2921293" cy="2798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별점과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리뷰내용의 다른 방향성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별점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점수는 높으나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내용은 부정적 내용일 경우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▽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000" b="1" dirty="0" err="1">
                <a:solidFill>
                  <a:srgbClr val="5F2D9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별점</a:t>
            </a:r>
            <a:r>
              <a:rPr lang="ko-KR" altLang="en-US" sz="2000" b="1" dirty="0">
                <a:solidFill>
                  <a:srgbClr val="5F2D9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평가의 신뢰도 영향</a:t>
            </a:r>
            <a:endParaRPr lang="en-US" altLang="ko-KR" sz="2000" b="1" dirty="0">
              <a:solidFill>
                <a:srgbClr val="5F2D9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04C12FC-D56C-4AE6-2524-D7314CD19F49}"/>
              </a:ext>
            </a:extLst>
          </p:cNvPr>
          <p:cNvSpPr txBox="1"/>
          <p:nvPr/>
        </p:nvSpPr>
        <p:spPr>
          <a:xfrm>
            <a:off x="8404174" y="2511807"/>
            <a:ext cx="3268760" cy="28150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KOBIS(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영화관입장권통합전산망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실제 티켓 판매 매출을 반영한 순위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네이버 영화순위와 차이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▽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srgbClr val="5F2D9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신뢰도 높은 </a:t>
            </a:r>
            <a:r>
              <a:rPr lang="en-US" altLang="ko-KR" sz="2000" b="1" dirty="0">
                <a:solidFill>
                  <a:srgbClr val="5F2D9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KOBIS</a:t>
            </a:r>
            <a:r>
              <a:rPr lang="ko-KR" altLang="en-US" sz="2000" b="1" dirty="0">
                <a:solidFill>
                  <a:srgbClr val="5F2D9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데이터</a:t>
            </a:r>
            <a:endParaRPr lang="en-US" altLang="ko-KR" sz="2000" b="1" dirty="0">
              <a:solidFill>
                <a:srgbClr val="5F2D9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5A16E859-495D-08B9-6991-32F87DBED335}"/>
              </a:ext>
            </a:extLst>
          </p:cNvPr>
          <p:cNvGrpSpPr/>
          <p:nvPr/>
        </p:nvGrpSpPr>
        <p:grpSpPr>
          <a:xfrm rot="5400000">
            <a:off x="3440238" y="3793432"/>
            <a:ext cx="2345140" cy="86857"/>
            <a:chOff x="178420" y="1237785"/>
            <a:chExt cx="2345140" cy="86857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FBB00E5B-1985-9DCD-CF99-ED5A6518A4F3}"/>
                </a:ext>
              </a:extLst>
            </p:cNvPr>
            <p:cNvGrpSpPr/>
            <p:nvPr/>
          </p:nvGrpSpPr>
          <p:grpSpPr>
            <a:xfrm>
              <a:off x="178420" y="1237785"/>
              <a:ext cx="1389712" cy="86857"/>
              <a:chOff x="178420" y="1237785"/>
              <a:chExt cx="1389712" cy="86857"/>
            </a:xfrm>
          </p:grpSpPr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C698E36E-EAD0-24D6-1AE9-D6D42EDC69C0}"/>
                  </a:ext>
                </a:extLst>
              </p:cNvPr>
              <p:cNvGrpSpPr/>
              <p:nvPr/>
            </p:nvGrpSpPr>
            <p:grpSpPr>
              <a:xfrm>
                <a:off x="178420" y="1237785"/>
                <a:ext cx="694856" cy="86857"/>
                <a:chOff x="178420" y="1237785"/>
                <a:chExt cx="694856" cy="86857"/>
              </a:xfrm>
            </p:grpSpPr>
            <p:grpSp>
              <p:nvGrpSpPr>
                <p:cNvPr id="109" name="그룹 108">
                  <a:extLst>
                    <a:ext uri="{FF2B5EF4-FFF2-40B4-BE49-F238E27FC236}">
                      <a16:creationId xmlns:a16="http://schemas.microsoft.com/office/drawing/2014/main" id="{EB506348-093F-8BF2-9D4A-F26A2F54AAAB}"/>
                    </a:ext>
                  </a:extLst>
                </p:cNvPr>
                <p:cNvGrpSpPr/>
                <p:nvPr/>
              </p:nvGrpSpPr>
              <p:grpSpPr>
                <a:xfrm>
                  <a:off x="178420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119" name="직선 연결선 380">
                    <a:extLst>
                      <a:ext uri="{FF2B5EF4-FFF2-40B4-BE49-F238E27FC236}">
                        <a16:creationId xmlns:a16="http://schemas.microsoft.com/office/drawing/2014/main" id="{F5C38B92-25EE-1125-AFF1-B42535A724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직선 연결선 381">
                    <a:extLst>
                      <a:ext uri="{FF2B5EF4-FFF2-40B4-BE49-F238E27FC236}">
                        <a16:creationId xmlns:a16="http://schemas.microsoft.com/office/drawing/2014/main" id="{12751241-474A-2D44-0D48-BD2353A687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0" name="그룹 109">
                  <a:extLst>
                    <a:ext uri="{FF2B5EF4-FFF2-40B4-BE49-F238E27FC236}">
                      <a16:creationId xmlns:a16="http://schemas.microsoft.com/office/drawing/2014/main" id="{91962613-816E-4A8C-8207-BD240361697C}"/>
                    </a:ext>
                  </a:extLst>
                </p:cNvPr>
                <p:cNvGrpSpPr/>
                <p:nvPr/>
              </p:nvGrpSpPr>
              <p:grpSpPr>
                <a:xfrm>
                  <a:off x="352134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117" name="직선 연결선 378">
                    <a:extLst>
                      <a:ext uri="{FF2B5EF4-FFF2-40B4-BE49-F238E27FC236}">
                        <a16:creationId xmlns:a16="http://schemas.microsoft.com/office/drawing/2014/main" id="{3E6F2019-5415-28F9-57BB-87179A0229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직선 연결선 379">
                    <a:extLst>
                      <a:ext uri="{FF2B5EF4-FFF2-40B4-BE49-F238E27FC236}">
                        <a16:creationId xmlns:a16="http://schemas.microsoft.com/office/drawing/2014/main" id="{8305155F-7F1C-24ED-B2CF-59054F8D06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1" name="그룹 110">
                  <a:extLst>
                    <a:ext uri="{FF2B5EF4-FFF2-40B4-BE49-F238E27FC236}">
                      <a16:creationId xmlns:a16="http://schemas.microsoft.com/office/drawing/2014/main" id="{FED78F1C-4AF6-F256-6038-C63D90BEDDBC}"/>
                    </a:ext>
                  </a:extLst>
                </p:cNvPr>
                <p:cNvGrpSpPr/>
                <p:nvPr/>
              </p:nvGrpSpPr>
              <p:grpSpPr>
                <a:xfrm>
                  <a:off x="525848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115" name="직선 연결선 376">
                    <a:extLst>
                      <a:ext uri="{FF2B5EF4-FFF2-40B4-BE49-F238E27FC236}">
                        <a16:creationId xmlns:a16="http://schemas.microsoft.com/office/drawing/2014/main" id="{2E9AB775-658C-DADB-5ED1-E47DF63FE3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직선 연결선 377">
                    <a:extLst>
                      <a:ext uri="{FF2B5EF4-FFF2-40B4-BE49-F238E27FC236}">
                        <a16:creationId xmlns:a16="http://schemas.microsoft.com/office/drawing/2014/main" id="{FA87A037-879A-C1D7-DC64-DDE67B1C31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2" name="그룹 111">
                  <a:extLst>
                    <a:ext uri="{FF2B5EF4-FFF2-40B4-BE49-F238E27FC236}">
                      <a16:creationId xmlns:a16="http://schemas.microsoft.com/office/drawing/2014/main" id="{E831045D-2E3B-04AB-A345-9FB08CF6EEC9}"/>
                    </a:ext>
                  </a:extLst>
                </p:cNvPr>
                <p:cNvGrpSpPr/>
                <p:nvPr/>
              </p:nvGrpSpPr>
              <p:grpSpPr>
                <a:xfrm>
                  <a:off x="699562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113" name="직선 연결선 374">
                    <a:extLst>
                      <a:ext uri="{FF2B5EF4-FFF2-40B4-BE49-F238E27FC236}">
                        <a16:creationId xmlns:a16="http://schemas.microsoft.com/office/drawing/2014/main" id="{9E1B5415-95B0-F504-E4FE-D0C4830403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직선 연결선 375">
                    <a:extLst>
                      <a:ext uri="{FF2B5EF4-FFF2-40B4-BE49-F238E27FC236}">
                        <a16:creationId xmlns:a16="http://schemas.microsoft.com/office/drawing/2014/main" id="{FA0C3396-0B06-BEC7-F74A-E3F06A288E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08CACF9E-CD41-3803-D142-B0A30E0CD805}"/>
                  </a:ext>
                </a:extLst>
              </p:cNvPr>
              <p:cNvGrpSpPr/>
              <p:nvPr/>
            </p:nvGrpSpPr>
            <p:grpSpPr>
              <a:xfrm>
                <a:off x="873276" y="1237785"/>
                <a:ext cx="694856" cy="86857"/>
                <a:chOff x="178420" y="1237785"/>
                <a:chExt cx="694856" cy="86857"/>
              </a:xfrm>
            </p:grpSpPr>
            <p:grpSp>
              <p:nvGrpSpPr>
                <p:cNvPr id="97" name="그룹 96">
                  <a:extLst>
                    <a:ext uri="{FF2B5EF4-FFF2-40B4-BE49-F238E27FC236}">
                      <a16:creationId xmlns:a16="http://schemas.microsoft.com/office/drawing/2014/main" id="{FD8F3A45-A017-1C51-0799-F165E5E95332}"/>
                    </a:ext>
                  </a:extLst>
                </p:cNvPr>
                <p:cNvGrpSpPr/>
                <p:nvPr/>
              </p:nvGrpSpPr>
              <p:grpSpPr>
                <a:xfrm>
                  <a:off x="178420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107" name="직선 연결선 368">
                    <a:extLst>
                      <a:ext uri="{FF2B5EF4-FFF2-40B4-BE49-F238E27FC236}">
                        <a16:creationId xmlns:a16="http://schemas.microsoft.com/office/drawing/2014/main" id="{876401AD-EE3B-22DD-5C49-3DC594E685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직선 연결선 369">
                    <a:extLst>
                      <a:ext uri="{FF2B5EF4-FFF2-40B4-BE49-F238E27FC236}">
                        <a16:creationId xmlns:a16="http://schemas.microsoft.com/office/drawing/2014/main" id="{6166B919-FABC-A42A-CADE-95F6F0A816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8" name="그룹 97">
                  <a:extLst>
                    <a:ext uri="{FF2B5EF4-FFF2-40B4-BE49-F238E27FC236}">
                      <a16:creationId xmlns:a16="http://schemas.microsoft.com/office/drawing/2014/main" id="{1AC3F0EF-51B4-1E69-63CE-218B33E7C4E3}"/>
                    </a:ext>
                  </a:extLst>
                </p:cNvPr>
                <p:cNvGrpSpPr/>
                <p:nvPr/>
              </p:nvGrpSpPr>
              <p:grpSpPr>
                <a:xfrm>
                  <a:off x="352134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105" name="직선 연결선 366">
                    <a:extLst>
                      <a:ext uri="{FF2B5EF4-FFF2-40B4-BE49-F238E27FC236}">
                        <a16:creationId xmlns:a16="http://schemas.microsoft.com/office/drawing/2014/main" id="{F080C500-5E19-E7D8-DC62-9164226B9F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직선 연결선 367">
                    <a:extLst>
                      <a:ext uri="{FF2B5EF4-FFF2-40B4-BE49-F238E27FC236}">
                        <a16:creationId xmlns:a16="http://schemas.microsoft.com/office/drawing/2014/main" id="{02055173-4084-6447-3C41-BEE4DBBEA0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9" name="그룹 98">
                  <a:extLst>
                    <a:ext uri="{FF2B5EF4-FFF2-40B4-BE49-F238E27FC236}">
                      <a16:creationId xmlns:a16="http://schemas.microsoft.com/office/drawing/2014/main" id="{A146A425-18A9-D503-436A-34B29265ADE6}"/>
                    </a:ext>
                  </a:extLst>
                </p:cNvPr>
                <p:cNvGrpSpPr/>
                <p:nvPr/>
              </p:nvGrpSpPr>
              <p:grpSpPr>
                <a:xfrm>
                  <a:off x="525848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103" name="직선 연결선 364">
                    <a:extLst>
                      <a:ext uri="{FF2B5EF4-FFF2-40B4-BE49-F238E27FC236}">
                        <a16:creationId xmlns:a16="http://schemas.microsoft.com/office/drawing/2014/main" id="{A47D4AB5-B6B7-4306-AB10-4D02010FF9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직선 연결선 365">
                    <a:extLst>
                      <a:ext uri="{FF2B5EF4-FFF2-40B4-BE49-F238E27FC236}">
                        <a16:creationId xmlns:a16="http://schemas.microsoft.com/office/drawing/2014/main" id="{7B8E16E8-88EC-035D-018E-AF59C7CCEE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0" name="그룹 99">
                  <a:extLst>
                    <a:ext uri="{FF2B5EF4-FFF2-40B4-BE49-F238E27FC236}">
                      <a16:creationId xmlns:a16="http://schemas.microsoft.com/office/drawing/2014/main" id="{FB734476-739C-E694-9D8C-D4B69A8967B6}"/>
                    </a:ext>
                  </a:extLst>
                </p:cNvPr>
                <p:cNvGrpSpPr/>
                <p:nvPr/>
              </p:nvGrpSpPr>
              <p:grpSpPr>
                <a:xfrm>
                  <a:off x="699562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101" name="직선 연결선 362">
                    <a:extLst>
                      <a:ext uri="{FF2B5EF4-FFF2-40B4-BE49-F238E27FC236}">
                        <a16:creationId xmlns:a16="http://schemas.microsoft.com/office/drawing/2014/main" id="{1C080AC9-A094-9E91-9C1A-C490E25A6A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직선 연결선 363">
                    <a:extLst>
                      <a:ext uri="{FF2B5EF4-FFF2-40B4-BE49-F238E27FC236}">
                        <a16:creationId xmlns:a16="http://schemas.microsoft.com/office/drawing/2014/main" id="{459BD484-EB1D-7C7C-8EDA-DD9D0DF0FC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203DDF05-C72C-BC35-1D5E-64678DFBEC5F}"/>
                </a:ext>
              </a:extLst>
            </p:cNvPr>
            <p:cNvGrpSpPr/>
            <p:nvPr/>
          </p:nvGrpSpPr>
          <p:grpSpPr>
            <a:xfrm>
              <a:off x="1568132" y="1237785"/>
              <a:ext cx="955428" cy="86857"/>
              <a:chOff x="178420" y="1237785"/>
              <a:chExt cx="955428" cy="86857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131EC720-8B08-980D-B35E-1EE4D32C22F7}"/>
                  </a:ext>
                </a:extLst>
              </p:cNvPr>
              <p:cNvGrpSpPr/>
              <p:nvPr/>
            </p:nvGrpSpPr>
            <p:grpSpPr>
              <a:xfrm>
                <a:off x="178420" y="1237785"/>
                <a:ext cx="694856" cy="86857"/>
                <a:chOff x="178420" y="1237785"/>
                <a:chExt cx="694856" cy="86857"/>
              </a:xfrm>
            </p:grpSpPr>
            <p:grpSp>
              <p:nvGrpSpPr>
                <p:cNvPr id="83" name="그룹 82">
                  <a:extLst>
                    <a:ext uri="{FF2B5EF4-FFF2-40B4-BE49-F238E27FC236}">
                      <a16:creationId xmlns:a16="http://schemas.microsoft.com/office/drawing/2014/main" id="{D4D41D31-1D27-81B7-FD6F-03121C85A552}"/>
                    </a:ext>
                  </a:extLst>
                </p:cNvPr>
                <p:cNvGrpSpPr/>
                <p:nvPr/>
              </p:nvGrpSpPr>
              <p:grpSpPr>
                <a:xfrm>
                  <a:off x="178420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93" name="직선 연결선 354">
                    <a:extLst>
                      <a:ext uri="{FF2B5EF4-FFF2-40B4-BE49-F238E27FC236}">
                        <a16:creationId xmlns:a16="http://schemas.microsoft.com/office/drawing/2014/main" id="{4F95C255-3A1A-0914-25C3-182A51C5A6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직선 연결선 355">
                    <a:extLst>
                      <a:ext uri="{FF2B5EF4-FFF2-40B4-BE49-F238E27FC236}">
                        <a16:creationId xmlns:a16="http://schemas.microsoft.com/office/drawing/2014/main" id="{1D148A72-D58F-979D-96F9-E4FF37B6C9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id="{ABE44C56-1E05-CAD8-38D7-F9479480FCC9}"/>
                    </a:ext>
                  </a:extLst>
                </p:cNvPr>
                <p:cNvGrpSpPr/>
                <p:nvPr/>
              </p:nvGrpSpPr>
              <p:grpSpPr>
                <a:xfrm>
                  <a:off x="352134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91" name="직선 연결선 352">
                    <a:extLst>
                      <a:ext uri="{FF2B5EF4-FFF2-40B4-BE49-F238E27FC236}">
                        <a16:creationId xmlns:a16="http://schemas.microsoft.com/office/drawing/2014/main" id="{68F9D44E-DEC4-B44C-B31A-2108E25BEAC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직선 연결선 353">
                    <a:extLst>
                      <a:ext uri="{FF2B5EF4-FFF2-40B4-BE49-F238E27FC236}">
                        <a16:creationId xmlns:a16="http://schemas.microsoft.com/office/drawing/2014/main" id="{A83AF2F7-3848-09F6-0314-96A1A24BBA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5" name="그룹 84">
                  <a:extLst>
                    <a:ext uri="{FF2B5EF4-FFF2-40B4-BE49-F238E27FC236}">
                      <a16:creationId xmlns:a16="http://schemas.microsoft.com/office/drawing/2014/main" id="{8B6801C3-82EC-D9A2-7DCC-DB05EF4E709D}"/>
                    </a:ext>
                  </a:extLst>
                </p:cNvPr>
                <p:cNvGrpSpPr/>
                <p:nvPr/>
              </p:nvGrpSpPr>
              <p:grpSpPr>
                <a:xfrm>
                  <a:off x="525848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89" name="직선 연결선 350">
                    <a:extLst>
                      <a:ext uri="{FF2B5EF4-FFF2-40B4-BE49-F238E27FC236}">
                        <a16:creationId xmlns:a16="http://schemas.microsoft.com/office/drawing/2014/main" id="{FEFF1131-CF22-D85F-B7D9-B74D4324A8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직선 연결선 351">
                    <a:extLst>
                      <a:ext uri="{FF2B5EF4-FFF2-40B4-BE49-F238E27FC236}">
                        <a16:creationId xmlns:a16="http://schemas.microsoft.com/office/drawing/2014/main" id="{0E8EEBF5-B5A8-19C0-9A93-EAEAE36A0B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0467327E-8270-D471-023B-468E650AC19E}"/>
                    </a:ext>
                  </a:extLst>
                </p:cNvPr>
                <p:cNvGrpSpPr/>
                <p:nvPr/>
              </p:nvGrpSpPr>
              <p:grpSpPr>
                <a:xfrm>
                  <a:off x="699562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87" name="직선 연결선 348">
                    <a:extLst>
                      <a:ext uri="{FF2B5EF4-FFF2-40B4-BE49-F238E27FC236}">
                        <a16:creationId xmlns:a16="http://schemas.microsoft.com/office/drawing/2014/main" id="{3B26D07C-F7C1-0BB5-8595-F9600A8FFE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직선 연결선 349">
                    <a:extLst>
                      <a:ext uri="{FF2B5EF4-FFF2-40B4-BE49-F238E27FC236}">
                        <a16:creationId xmlns:a16="http://schemas.microsoft.com/office/drawing/2014/main" id="{963DB59F-0E96-93F2-EFFE-F794FFE23C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9638EAB1-988D-11C7-F977-DB68C193E0A4}"/>
                  </a:ext>
                </a:extLst>
              </p:cNvPr>
              <p:cNvGrpSpPr/>
              <p:nvPr/>
            </p:nvGrpSpPr>
            <p:grpSpPr>
              <a:xfrm>
                <a:off x="873276" y="1237785"/>
                <a:ext cx="260572" cy="86857"/>
                <a:chOff x="178420" y="1237785"/>
                <a:chExt cx="260572" cy="86857"/>
              </a:xfrm>
            </p:grpSpPr>
            <p:grpSp>
              <p:nvGrpSpPr>
                <p:cNvPr id="79" name="그룹 78">
                  <a:extLst>
                    <a:ext uri="{FF2B5EF4-FFF2-40B4-BE49-F238E27FC236}">
                      <a16:creationId xmlns:a16="http://schemas.microsoft.com/office/drawing/2014/main" id="{E15F0D0E-10B0-2905-0321-216AAE0A7FA2}"/>
                    </a:ext>
                  </a:extLst>
                </p:cNvPr>
                <p:cNvGrpSpPr/>
                <p:nvPr/>
              </p:nvGrpSpPr>
              <p:grpSpPr>
                <a:xfrm>
                  <a:off x="178420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81" name="직선 연결선 342">
                    <a:extLst>
                      <a:ext uri="{FF2B5EF4-FFF2-40B4-BE49-F238E27FC236}">
                        <a16:creationId xmlns:a16="http://schemas.microsoft.com/office/drawing/2014/main" id="{32240432-7D1B-D61C-5236-665C2213FF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직선 연결선 343">
                    <a:extLst>
                      <a:ext uri="{FF2B5EF4-FFF2-40B4-BE49-F238E27FC236}">
                        <a16:creationId xmlns:a16="http://schemas.microsoft.com/office/drawing/2014/main" id="{739855ED-D5DC-D57E-1157-A814C1AA3E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0" name="직선 연결선 340">
                  <a:extLst>
                    <a:ext uri="{FF2B5EF4-FFF2-40B4-BE49-F238E27FC236}">
                      <a16:creationId xmlns:a16="http://schemas.microsoft.com/office/drawing/2014/main" id="{7E5C6A11-D9BC-D542-21C7-012032618F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2135" y="1237785"/>
                  <a:ext cx="86857" cy="86857"/>
                </a:xfrm>
                <a:prstGeom prst="line">
                  <a:avLst/>
                </a:prstGeom>
                <a:ln w="12700">
                  <a:solidFill>
                    <a:srgbClr val="5F2D9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C14BB253-7297-56F1-9DE7-57638133D8A4}"/>
              </a:ext>
            </a:extLst>
          </p:cNvPr>
          <p:cNvGrpSpPr/>
          <p:nvPr/>
        </p:nvGrpSpPr>
        <p:grpSpPr>
          <a:xfrm rot="5400000">
            <a:off x="7059738" y="3793433"/>
            <a:ext cx="2345140" cy="86857"/>
            <a:chOff x="178420" y="1237785"/>
            <a:chExt cx="2345140" cy="86857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C89CECEB-61C6-AE54-3BD1-FC9F6800EFEA}"/>
                </a:ext>
              </a:extLst>
            </p:cNvPr>
            <p:cNvGrpSpPr/>
            <p:nvPr/>
          </p:nvGrpSpPr>
          <p:grpSpPr>
            <a:xfrm>
              <a:off x="178420" y="1237785"/>
              <a:ext cx="1389712" cy="86857"/>
              <a:chOff x="178420" y="1237785"/>
              <a:chExt cx="1389712" cy="86857"/>
            </a:xfrm>
          </p:grpSpPr>
          <p:grpSp>
            <p:nvGrpSpPr>
              <p:cNvPr id="142" name="그룹 141">
                <a:extLst>
                  <a:ext uri="{FF2B5EF4-FFF2-40B4-BE49-F238E27FC236}">
                    <a16:creationId xmlns:a16="http://schemas.microsoft.com/office/drawing/2014/main" id="{5991CE7F-C138-C7B1-2F74-3532F1EBD943}"/>
                  </a:ext>
                </a:extLst>
              </p:cNvPr>
              <p:cNvGrpSpPr/>
              <p:nvPr/>
            </p:nvGrpSpPr>
            <p:grpSpPr>
              <a:xfrm>
                <a:off x="178420" y="1237785"/>
                <a:ext cx="694856" cy="86857"/>
                <a:chOff x="178420" y="1237785"/>
                <a:chExt cx="694856" cy="86857"/>
              </a:xfrm>
            </p:grpSpPr>
            <p:grpSp>
              <p:nvGrpSpPr>
                <p:cNvPr id="156" name="그룹 155">
                  <a:extLst>
                    <a:ext uri="{FF2B5EF4-FFF2-40B4-BE49-F238E27FC236}">
                      <a16:creationId xmlns:a16="http://schemas.microsoft.com/office/drawing/2014/main" id="{DE45D568-CD09-10E3-6567-F25FC9FAE942}"/>
                    </a:ext>
                  </a:extLst>
                </p:cNvPr>
                <p:cNvGrpSpPr/>
                <p:nvPr/>
              </p:nvGrpSpPr>
              <p:grpSpPr>
                <a:xfrm>
                  <a:off x="178420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166" name="직선 연결선 435">
                    <a:extLst>
                      <a:ext uri="{FF2B5EF4-FFF2-40B4-BE49-F238E27FC236}">
                        <a16:creationId xmlns:a16="http://schemas.microsoft.com/office/drawing/2014/main" id="{33EDA070-A06B-27A4-BB5B-906103A496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" name="직선 연결선 436">
                    <a:extLst>
                      <a:ext uri="{FF2B5EF4-FFF2-40B4-BE49-F238E27FC236}">
                        <a16:creationId xmlns:a16="http://schemas.microsoft.com/office/drawing/2014/main" id="{0AD43B94-2FAE-39F0-3F4D-35892A90E4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7" name="그룹 156">
                  <a:extLst>
                    <a:ext uri="{FF2B5EF4-FFF2-40B4-BE49-F238E27FC236}">
                      <a16:creationId xmlns:a16="http://schemas.microsoft.com/office/drawing/2014/main" id="{CCFE38E0-DD41-3167-9E5B-ED0E99C861DF}"/>
                    </a:ext>
                  </a:extLst>
                </p:cNvPr>
                <p:cNvGrpSpPr/>
                <p:nvPr/>
              </p:nvGrpSpPr>
              <p:grpSpPr>
                <a:xfrm>
                  <a:off x="352134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164" name="직선 연결선 433">
                    <a:extLst>
                      <a:ext uri="{FF2B5EF4-FFF2-40B4-BE49-F238E27FC236}">
                        <a16:creationId xmlns:a16="http://schemas.microsoft.com/office/drawing/2014/main" id="{76365252-81BC-6500-AE5A-8040F5C9B8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" name="직선 연결선 434">
                    <a:extLst>
                      <a:ext uri="{FF2B5EF4-FFF2-40B4-BE49-F238E27FC236}">
                        <a16:creationId xmlns:a16="http://schemas.microsoft.com/office/drawing/2014/main" id="{259268E5-D0AD-EACA-F92B-CC93B52181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8" name="그룹 157">
                  <a:extLst>
                    <a:ext uri="{FF2B5EF4-FFF2-40B4-BE49-F238E27FC236}">
                      <a16:creationId xmlns:a16="http://schemas.microsoft.com/office/drawing/2014/main" id="{ED8A66B4-F156-3806-A64B-0579CEF2360E}"/>
                    </a:ext>
                  </a:extLst>
                </p:cNvPr>
                <p:cNvGrpSpPr/>
                <p:nvPr/>
              </p:nvGrpSpPr>
              <p:grpSpPr>
                <a:xfrm>
                  <a:off x="525848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162" name="직선 연결선 431">
                    <a:extLst>
                      <a:ext uri="{FF2B5EF4-FFF2-40B4-BE49-F238E27FC236}">
                        <a16:creationId xmlns:a16="http://schemas.microsoft.com/office/drawing/2014/main" id="{39797EF0-285E-91CA-B498-66125810E3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직선 연결선 432">
                    <a:extLst>
                      <a:ext uri="{FF2B5EF4-FFF2-40B4-BE49-F238E27FC236}">
                        <a16:creationId xmlns:a16="http://schemas.microsoft.com/office/drawing/2014/main" id="{CA5521D1-B8E5-5490-2940-C0283EC709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9" name="그룹 158">
                  <a:extLst>
                    <a:ext uri="{FF2B5EF4-FFF2-40B4-BE49-F238E27FC236}">
                      <a16:creationId xmlns:a16="http://schemas.microsoft.com/office/drawing/2014/main" id="{3D5AD018-EB9B-299E-62C8-ADE2798E523A}"/>
                    </a:ext>
                  </a:extLst>
                </p:cNvPr>
                <p:cNvGrpSpPr/>
                <p:nvPr/>
              </p:nvGrpSpPr>
              <p:grpSpPr>
                <a:xfrm>
                  <a:off x="699562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160" name="직선 연결선 429">
                    <a:extLst>
                      <a:ext uri="{FF2B5EF4-FFF2-40B4-BE49-F238E27FC236}">
                        <a16:creationId xmlns:a16="http://schemas.microsoft.com/office/drawing/2014/main" id="{9A213599-3230-7300-ABDC-25B2F73960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직선 연결선 430">
                    <a:extLst>
                      <a:ext uri="{FF2B5EF4-FFF2-40B4-BE49-F238E27FC236}">
                        <a16:creationId xmlns:a16="http://schemas.microsoft.com/office/drawing/2014/main" id="{8D3E8366-E734-8CCD-E594-A7FC2B7E6E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43" name="그룹 142">
                <a:extLst>
                  <a:ext uri="{FF2B5EF4-FFF2-40B4-BE49-F238E27FC236}">
                    <a16:creationId xmlns:a16="http://schemas.microsoft.com/office/drawing/2014/main" id="{84B4D4B2-F31D-2015-3C3B-3A71E530CD2A}"/>
                  </a:ext>
                </a:extLst>
              </p:cNvPr>
              <p:cNvGrpSpPr/>
              <p:nvPr/>
            </p:nvGrpSpPr>
            <p:grpSpPr>
              <a:xfrm>
                <a:off x="873276" y="1237785"/>
                <a:ext cx="694856" cy="86857"/>
                <a:chOff x="178420" y="1237785"/>
                <a:chExt cx="694856" cy="86857"/>
              </a:xfrm>
            </p:grpSpPr>
            <p:grpSp>
              <p:nvGrpSpPr>
                <p:cNvPr id="144" name="그룹 143">
                  <a:extLst>
                    <a:ext uri="{FF2B5EF4-FFF2-40B4-BE49-F238E27FC236}">
                      <a16:creationId xmlns:a16="http://schemas.microsoft.com/office/drawing/2014/main" id="{A6A435B7-F45D-10D7-143F-E0ABB287B203}"/>
                    </a:ext>
                  </a:extLst>
                </p:cNvPr>
                <p:cNvGrpSpPr/>
                <p:nvPr/>
              </p:nvGrpSpPr>
              <p:grpSpPr>
                <a:xfrm>
                  <a:off x="178420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154" name="직선 연결선 423">
                    <a:extLst>
                      <a:ext uri="{FF2B5EF4-FFF2-40B4-BE49-F238E27FC236}">
                        <a16:creationId xmlns:a16="http://schemas.microsoft.com/office/drawing/2014/main" id="{E11EEE75-7F23-ED33-C3D7-248C3F295A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직선 연결선 424">
                    <a:extLst>
                      <a:ext uri="{FF2B5EF4-FFF2-40B4-BE49-F238E27FC236}">
                        <a16:creationId xmlns:a16="http://schemas.microsoft.com/office/drawing/2014/main" id="{B77780B4-61FA-219F-57AC-92E470E53D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5" name="그룹 144">
                  <a:extLst>
                    <a:ext uri="{FF2B5EF4-FFF2-40B4-BE49-F238E27FC236}">
                      <a16:creationId xmlns:a16="http://schemas.microsoft.com/office/drawing/2014/main" id="{6ED65964-BE52-526E-C1EB-9B481055470D}"/>
                    </a:ext>
                  </a:extLst>
                </p:cNvPr>
                <p:cNvGrpSpPr/>
                <p:nvPr/>
              </p:nvGrpSpPr>
              <p:grpSpPr>
                <a:xfrm>
                  <a:off x="352134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152" name="직선 연결선 421">
                    <a:extLst>
                      <a:ext uri="{FF2B5EF4-FFF2-40B4-BE49-F238E27FC236}">
                        <a16:creationId xmlns:a16="http://schemas.microsoft.com/office/drawing/2014/main" id="{D3857839-33A0-D6CB-8DA5-AF692BA377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직선 연결선 422">
                    <a:extLst>
                      <a:ext uri="{FF2B5EF4-FFF2-40B4-BE49-F238E27FC236}">
                        <a16:creationId xmlns:a16="http://schemas.microsoft.com/office/drawing/2014/main" id="{9F7F2887-4E92-F1B3-6C4E-587228A789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6" name="그룹 145">
                  <a:extLst>
                    <a:ext uri="{FF2B5EF4-FFF2-40B4-BE49-F238E27FC236}">
                      <a16:creationId xmlns:a16="http://schemas.microsoft.com/office/drawing/2014/main" id="{3BE59DE6-093A-1C52-2026-BF9752D81D85}"/>
                    </a:ext>
                  </a:extLst>
                </p:cNvPr>
                <p:cNvGrpSpPr/>
                <p:nvPr/>
              </p:nvGrpSpPr>
              <p:grpSpPr>
                <a:xfrm>
                  <a:off x="525848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150" name="직선 연결선 419">
                    <a:extLst>
                      <a:ext uri="{FF2B5EF4-FFF2-40B4-BE49-F238E27FC236}">
                        <a16:creationId xmlns:a16="http://schemas.microsoft.com/office/drawing/2014/main" id="{C9964F44-60A0-A14A-A0AD-532D605B2A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직선 연결선 420">
                    <a:extLst>
                      <a:ext uri="{FF2B5EF4-FFF2-40B4-BE49-F238E27FC236}">
                        <a16:creationId xmlns:a16="http://schemas.microsoft.com/office/drawing/2014/main" id="{7764E96A-6B10-BA3C-2AC1-6C153E9073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7" name="그룹 146">
                  <a:extLst>
                    <a:ext uri="{FF2B5EF4-FFF2-40B4-BE49-F238E27FC236}">
                      <a16:creationId xmlns:a16="http://schemas.microsoft.com/office/drawing/2014/main" id="{DF24EAFA-EF97-0C4F-3C6C-2EEEA7B5953D}"/>
                    </a:ext>
                  </a:extLst>
                </p:cNvPr>
                <p:cNvGrpSpPr/>
                <p:nvPr/>
              </p:nvGrpSpPr>
              <p:grpSpPr>
                <a:xfrm>
                  <a:off x="699562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148" name="직선 연결선 417">
                    <a:extLst>
                      <a:ext uri="{FF2B5EF4-FFF2-40B4-BE49-F238E27FC236}">
                        <a16:creationId xmlns:a16="http://schemas.microsoft.com/office/drawing/2014/main" id="{7EB0976B-B5CF-A0E6-3872-D8F7EBF57F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직선 연결선 418">
                    <a:extLst>
                      <a:ext uri="{FF2B5EF4-FFF2-40B4-BE49-F238E27FC236}">
                        <a16:creationId xmlns:a16="http://schemas.microsoft.com/office/drawing/2014/main" id="{15149DB0-3963-4A72-A6B7-5DC7E19E21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8175B666-A257-20F9-E4C5-E5D8BC946A6B}"/>
                </a:ext>
              </a:extLst>
            </p:cNvPr>
            <p:cNvGrpSpPr/>
            <p:nvPr/>
          </p:nvGrpSpPr>
          <p:grpSpPr>
            <a:xfrm>
              <a:off x="1568132" y="1237785"/>
              <a:ext cx="955428" cy="86857"/>
              <a:chOff x="178420" y="1237785"/>
              <a:chExt cx="955428" cy="86857"/>
            </a:xfrm>
          </p:grpSpPr>
          <p:grpSp>
            <p:nvGrpSpPr>
              <p:cNvPr id="124" name="그룹 123">
                <a:extLst>
                  <a:ext uri="{FF2B5EF4-FFF2-40B4-BE49-F238E27FC236}">
                    <a16:creationId xmlns:a16="http://schemas.microsoft.com/office/drawing/2014/main" id="{9E618394-2067-2373-67A3-C7F4E8A3F0F9}"/>
                  </a:ext>
                </a:extLst>
              </p:cNvPr>
              <p:cNvGrpSpPr/>
              <p:nvPr/>
            </p:nvGrpSpPr>
            <p:grpSpPr>
              <a:xfrm>
                <a:off x="178420" y="1237785"/>
                <a:ext cx="694856" cy="86857"/>
                <a:chOff x="178420" y="1237785"/>
                <a:chExt cx="694856" cy="86857"/>
              </a:xfrm>
            </p:grpSpPr>
            <p:grpSp>
              <p:nvGrpSpPr>
                <p:cNvPr id="130" name="그룹 129">
                  <a:extLst>
                    <a:ext uri="{FF2B5EF4-FFF2-40B4-BE49-F238E27FC236}">
                      <a16:creationId xmlns:a16="http://schemas.microsoft.com/office/drawing/2014/main" id="{D4D476C2-2FE6-EEF5-DCC7-3819C6CF3434}"/>
                    </a:ext>
                  </a:extLst>
                </p:cNvPr>
                <p:cNvGrpSpPr/>
                <p:nvPr/>
              </p:nvGrpSpPr>
              <p:grpSpPr>
                <a:xfrm>
                  <a:off x="178420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140" name="직선 연결선 409">
                    <a:extLst>
                      <a:ext uri="{FF2B5EF4-FFF2-40B4-BE49-F238E27FC236}">
                        <a16:creationId xmlns:a16="http://schemas.microsoft.com/office/drawing/2014/main" id="{8D9B8A00-9687-9C02-AB93-F32D6EAA6A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직선 연결선 410">
                    <a:extLst>
                      <a:ext uri="{FF2B5EF4-FFF2-40B4-BE49-F238E27FC236}">
                        <a16:creationId xmlns:a16="http://schemas.microsoft.com/office/drawing/2014/main" id="{7861107F-F25F-CCF0-6964-B8E025E79B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1" name="그룹 130">
                  <a:extLst>
                    <a:ext uri="{FF2B5EF4-FFF2-40B4-BE49-F238E27FC236}">
                      <a16:creationId xmlns:a16="http://schemas.microsoft.com/office/drawing/2014/main" id="{33F86C7F-8ACB-62F6-079E-0A25AB67144E}"/>
                    </a:ext>
                  </a:extLst>
                </p:cNvPr>
                <p:cNvGrpSpPr/>
                <p:nvPr/>
              </p:nvGrpSpPr>
              <p:grpSpPr>
                <a:xfrm>
                  <a:off x="352134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138" name="직선 연결선 407">
                    <a:extLst>
                      <a:ext uri="{FF2B5EF4-FFF2-40B4-BE49-F238E27FC236}">
                        <a16:creationId xmlns:a16="http://schemas.microsoft.com/office/drawing/2014/main" id="{7079D4AE-A725-4360-FA94-43F963EC2A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직선 연결선 408">
                    <a:extLst>
                      <a:ext uri="{FF2B5EF4-FFF2-40B4-BE49-F238E27FC236}">
                        <a16:creationId xmlns:a16="http://schemas.microsoft.com/office/drawing/2014/main" id="{5E19172E-8DB7-2E0F-FA23-C20AC8E6E9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C2E3CA0A-6EF2-3521-B07C-BB13FDB846E1}"/>
                    </a:ext>
                  </a:extLst>
                </p:cNvPr>
                <p:cNvGrpSpPr/>
                <p:nvPr/>
              </p:nvGrpSpPr>
              <p:grpSpPr>
                <a:xfrm>
                  <a:off x="525848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136" name="직선 연결선 405">
                    <a:extLst>
                      <a:ext uri="{FF2B5EF4-FFF2-40B4-BE49-F238E27FC236}">
                        <a16:creationId xmlns:a16="http://schemas.microsoft.com/office/drawing/2014/main" id="{571CFDA3-5A52-85AF-C948-877F9A00F7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직선 연결선 406">
                    <a:extLst>
                      <a:ext uri="{FF2B5EF4-FFF2-40B4-BE49-F238E27FC236}">
                        <a16:creationId xmlns:a16="http://schemas.microsoft.com/office/drawing/2014/main" id="{4CBF8917-20BD-E4AC-BDC8-06D0CBFF16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3" name="그룹 132">
                  <a:extLst>
                    <a:ext uri="{FF2B5EF4-FFF2-40B4-BE49-F238E27FC236}">
                      <a16:creationId xmlns:a16="http://schemas.microsoft.com/office/drawing/2014/main" id="{CF75EBC3-A953-C61C-228F-6590A8E6C6E6}"/>
                    </a:ext>
                  </a:extLst>
                </p:cNvPr>
                <p:cNvGrpSpPr/>
                <p:nvPr/>
              </p:nvGrpSpPr>
              <p:grpSpPr>
                <a:xfrm>
                  <a:off x="699562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134" name="직선 연결선 403">
                    <a:extLst>
                      <a:ext uri="{FF2B5EF4-FFF2-40B4-BE49-F238E27FC236}">
                        <a16:creationId xmlns:a16="http://schemas.microsoft.com/office/drawing/2014/main" id="{8233CAB6-99F8-0A93-D394-4BA4B7F211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직선 연결선 404">
                    <a:extLst>
                      <a:ext uri="{FF2B5EF4-FFF2-40B4-BE49-F238E27FC236}">
                        <a16:creationId xmlns:a16="http://schemas.microsoft.com/office/drawing/2014/main" id="{4F097C98-E170-51AE-292F-FDCC4B4200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1A1A1230-BE10-7AD3-1A85-3CCEB78635E2}"/>
                  </a:ext>
                </a:extLst>
              </p:cNvPr>
              <p:cNvGrpSpPr/>
              <p:nvPr/>
            </p:nvGrpSpPr>
            <p:grpSpPr>
              <a:xfrm>
                <a:off x="873276" y="1237785"/>
                <a:ext cx="260572" cy="86857"/>
                <a:chOff x="178420" y="1237785"/>
                <a:chExt cx="260572" cy="86857"/>
              </a:xfrm>
            </p:grpSpPr>
            <p:grpSp>
              <p:nvGrpSpPr>
                <p:cNvPr id="126" name="그룹 125">
                  <a:extLst>
                    <a:ext uri="{FF2B5EF4-FFF2-40B4-BE49-F238E27FC236}">
                      <a16:creationId xmlns:a16="http://schemas.microsoft.com/office/drawing/2014/main" id="{F13BD5A3-1D02-A239-5B58-86974E22D79D}"/>
                    </a:ext>
                  </a:extLst>
                </p:cNvPr>
                <p:cNvGrpSpPr/>
                <p:nvPr/>
              </p:nvGrpSpPr>
              <p:grpSpPr>
                <a:xfrm>
                  <a:off x="178420" y="1237785"/>
                  <a:ext cx="173714" cy="86857"/>
                  <a:chOff x="178420" y="1237785"/>
                  <a:chExt cx="173714" cy="86857"/>
                </a:xfrm>
              </p:grpSpPr>
              <p:cxnSp>
                <p:nvCxnSpPr>
                  <p:cNvPr id="128" name="직선 연결선 397">
                    <a:extLst>
                      <a:ext uri="{FF2B5EF4-FFF2-40B4-BE49-F238E27FC236}">
                        <a16:creationId xmlns:a16="http://schemas.microsoft.com/office/drawing/2014/main" id="{10A87CD2-6A35-8009-504E-A2C02B45A2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420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직선 연결선 398">
                    <a:extLst>
                      <a:ext uri="{FF2B5EF4-FFF2-40B4-BE49-F238E27FC236}">
                        <a16:creationId xmlns:a16="http://schemas.microsoft.com/office/drawing/2014/main" id="{7ACC2E67-436A-4863-D94E-97BCC6F0E6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65277" y="1237785"/>
                    <a:ext cx="86857" cy="86857"/>
                  </a:xfrm>
                  <a:prstGeom prst="line">
                    <a:avLst/>
                  </a:prstGeom>
                  <a:ln w="12700">
                    <a:solidFill>
                      <a:srgbClr val="5F2D9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27" name="직선 연결선 395">
                  <a:extLst>
                    <a:ext uri="{FF2B5EF4-FFF2-40B4-BE49-F238E27FC236}">
                      <a16:creationId xmlns:a16="http://schemas.microsoft.com/office/drawing/2014/main" id="{4BBCB417-ED95-374B-1403-4388E9D1D8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2135" y="1237785"/>
                  <a:ext cx="86857" cy="86857"/>
                </a:xfrm>
                <a:prstGeom prst="line">
                  <a:avLst/>
                </a:prstGeom>
                <a:ln w="12700">
                  <a:solidFill>
                    <a:srgbClr val="5F2D9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6D926B53-B867-18E2-9406-B5777BEB8915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73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5B627DCF-7F3A-B54D-864D-719F7946FC00}"/>
              </a:ext>
            </a:extLst>
          </p:cNvPr>
          <p:cNvSpPr txBox="1">
            <a:spLocks/>
          </p:cNvSpPr>
          <p:nvPr/>
        </p:nvSpPr>
        <p:spPr>
          <a:xfrm>
            <a:off x="425063" y="298290"/>
            <a:ext cx="2766830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1.2 </a:t>
            </a:r>
            <a:r>
              <a:rPr lang="ko-KR" altLang="en-US" dirty="0"/>
              <a:t>개발목적</a:t>
            </a:r>
            <a:endParaRPr lang="ko-Kore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468606D-7CC5-E866-8558-718878D40CC8}"/>
              </a:ext>
            </a:extLst>
          </p:cNvPr>
          <p:cNvSpPr/>
          <p:nvPr/>
        </p:nvSpPr>
        <p:spPr>
          <a:xfrm rot="10800000" flipV="1">
            <a:off x="5570473" y="2465979"/>
            <a:ext cx="1457751" cy="370016"/>
          </a:xfrm>
          <a:prstGeom prst="rect">
            <a:avLst/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214">
            <a:extLst>
              <a:ext uri="{FF2B5EF4-FFF2-40B4-BE49-F238E27FC236}">
                <a16:creationId xmlns:a16="http://schemas.microsoft.com/office/drawing/2014/main" id="{B05F4CED-6D0E-B2C0-36D5-6FA3C8C0DD04}"/>
              </a:ext>
            </a:extLst>
          </p:cNvPr>
          <p:cNvCxnSpPr>
            <a:cxnSpLocks/>
            <a:stCxn id="3" idx="1"/>
          </p:cNvCxnSpPr>
          <p:nvPr/>
        </p:nvCxnSpPr>
        <p:spPr>
          <a:xfrm>
            <a:off x="7028224" y="2650987"/>
            <a:ext cx="1643626" cy="977493"/>
          </a:xfrm>
          <a:prstGeom prst="line">
            <a:avLst/>
          </a:prstGeom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42458CB8-583B-5BA8-DF32-CE14DD073AD0}"/>
              </a:ext>
            </a:extLst>
          </p:cNvPr>
          <p:cNvSpPr/>
          <p:nvPr/>
        </p:nvSpPr>
        <p:spPr>
          <a:xfrm rot="10800000">
            <a:off x="5570473" y="4434649"/>
            <a:ext cx="1457751" cy="369401"/>
          </a:xfrm>
          <a:prstGeom prst="rect">
            <a:avLst/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연결선 35">
            <a:extLst>
              <a:ext uri="{FF2B5EF4-FFF2-40B4-BE49-F238E27FC236}">
                <a16:creationId xmlns:a16="http://schemas.microsoft.com/office/drawing/2014/main" id="{80C80BD9-CE2E-9719-2DBB-5BFD070CBBA8}"/>
              </a:ext>
            </a:extLst>
          </p:cNvPr>
          <p:cNvCxnSpPr>
            <a:cxnSpLocks/>
            <a:stCxn id="9" idx="1"/>
          </p:cNvCxnSpPr>
          <p:nvPr/>
        </p:nvCxnSpPr>
        <p:spPr>
          <a:xfrm flipV="1">
            <a:off x="7028224" y="3637385"/>
            <a:ext cx="1643626" cy="981964"/>
          </a:xfrm>
          <a:prstGeom prst="line">
            <a:avLst/>
          </a:prstGeom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타원 168">
            <a:extLst>
              <a:ext uri="{FF2B5EF4-FFF2-40B4-BE49-F238E27FC236}">
                <a16:creationId xmlns:a16="http://schemas.microsoft.com/office/drawing/2014/main" id="{5F87C7FC-74DC-5EA1-75DE-F45B7C3252F8}"/>
              </a:ext>
            </a:extLst>
          </p:cNvPr>
          <p:cNvSpPr/>
          <p:nvPr/>
        </p:nvSpPr>
        <p:spPr>
          <a:xfrm rot="10800000">
            <a:off x="7619627" y="2573801"/>
            <a:ext cx="2120118" cy="2120116"/>
          </a:xfrm>
          <a:prstGeom prst="ellipse">
            <a:avLst/>
          </a:prstGeom>
          <a:solidFill>
            <a:srgbClr val="5F2D9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0" name="직선 연결선 13">
            <a:extLst>
              <a:ext uri="{FF2B5EF4-FFF2-40B4-BE49-F238E27FC236}">
                <a16:creationId xmlns:a16="http://schemas.microsoft.com/office/drawing/2014/main" id="{308D7599-0849-FB2B-1EC5-8140B538A7FA}"/>
              </a:ext>
            </a:extLst>
          </p:cNvPr>
          <p:cNvCxnSpPr>
            <a:cxnSpLocks/>
          </p:cNvCxnSpPr>
          <p:nvPr/>
        </p:nvCxnSpPr>
        <p:spPr>
          <a:xfrm flipH="1">
            <a:off x="0" y="3632932"/>
            <a:ext cx="12192000" cy="0"/>
          </a:xfrm>
          <a:prstGeom prst="line">
            <a:avLst/>
          </a:prstGeom>
          <a:ln w="12700">
            <a:solidFill>
              <a:srgbClr val="5F2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82730D8C-7B7E-8373-7A77-2D1160624149}"/>
              </a:ext>
            </a:extLst>
          </p:cNvPr>
          <p:cNvSpPr txBox="1"/>
          <p:nvPr/>
        </p:nvSpPr>
        <p:spPr>
          <a:xfrm>
            <a:off x="5570473" y="2357633"/>
            <a:ext cx="1677436" cy="494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srgbClr val="FFDC1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리뷰 재분석</a:t>
            </a:r>
            <a:endParaRPr lang="en-US" altLang="ko-KR" sz="2000" b="1" dirty="0">
              <a:solidFill>
                <a:srgbClr val="FFDC1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FE3AA0D5-BD00-6ECC-C4E1-4157256EC311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745EA23-6B24-DA34-C468-41058FF850B1}"/>
              </a:ext>
            </a:extLst>
          </p:cNvPr>
          <p:cNvSpPr txBox="1"/>
          <p:nvPr/>
        </p:nvSpPr>
        <p:spPr>
          <a:xfrm>
            <a:off x="989338" y="2455953"/>
            <a:ext cx="4427279" cy="767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 리뷰를 감성분석으로 재분석하여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별점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평가의 허점을 보완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87C7D1AA-8B86-C480-3DAF-FEFE1142C33B}"/>
              </a:ext>
            </a:extLst>
          </p:cNvPr>
          <p:cNvSpPr txBox="1"/>
          <p:nvPr/>
        </p:nvSpPr>
        <p:spPr>
          <a:xfrm>
            <a:off x="5680467" y="4331086"/>
            <a:ext cx="1359047" cy="494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srgbClr val="FFDC1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관계 분석</a:t>
            </a:r>
            <a:endParaRPr lang="en-US" altLang="ko-KR" sz="2000" b="1" dirty="0">
              <a:solidFill>
                <a:srgbClr val="FFDC1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58953F9A-9C39-CFB3-3C7F-8A39E5E2AAF8}"/>
              </a:ext>
            </a:extLst>
          </p:cNvPr>
          <p:cNvSpPr txBox="1"/>
          <p:nvPr/>
        </p:nvSpPr>
        <p:spPr>
          <a:xfrm>
            <a:off x="989338" y="4429406"/>
            <a:ext cx="4427279" cy="767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리뷰의 긍정지수와 실 흥행결과라고 할 수 있는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KOBIS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관람객의 관계를 분석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C98FC9E-B7AA-A7F3-F301-ACDDD759953B}"/>
              </a:ext>
            </a:extLst>
          </p:cNvPr>
          <p:cNvSpPr txBox="1"/>
          <p:nvPr/>
        </p:nvSpPr>
        <p:spPr>
          <a:xfrm>
            <a:off x="7687072" y="3308496"/>
            <a:ext cx="20088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300" b="1" spc="-150" dirty="0">
                <a:solidFill>
                  <a:srgbClr val="FFDC17"/>
                </a:solidFill>
              </a:rPr>
              <a:t>영화의 객관적 </a:t>
            </a:r>
            <a:endParaRPr lang="en-US" altLang="ko-KR" sz="2300" b="1" spc="-150" dirty="0">
              <a:solidFill>
                <a:srgbClr val="FFDC17"/>
              </a:solidFill>
            </a:endParaRPr>
          </a:p>
          <a:p>
            <a:pPr algn="ctr"/>
            <a:r>
              <a:rPr lang="ko-KR" altLang="en-US" sz="2300" b="1" spc="-150" dirty="0">
                <a:solidFill>
                  <a:srgbClr val="FFDC17"/>
                </a:solidFill>
              </a:rPr>
              <a:t>정보 제공</a:t>
            </a:r>
            <a:endParaRPr lang="en-US" altLang="ko-KR" sz="2300" b="1" spc="-150" dirty="0">
              <a:solidFill>
                <a:srgbClr val="FFDC17"/>
              </a:solidFill>
            </a:endParaRPr>
          </a:p>
        </p:txBody>
      </p:sp>
      <p:cxnSp>
        <p:nvCxnSpPr>
          <p:cNvPr id="178" name="직선 연결선 216">
            <a:extLst>
              <a:ext uri="{FF2B5EF4-FFF2-40B4-BE49-F238E27FC236}">
                <a16:creationId xmlns:a16="http://schemas.microsoft.com/office/drawing/2014/main" id="{6FA82627-E5F0-F074-2146-48BD0E538EFE}"/>
              </a:ext>
            </a:extLst>
          </p:cNvPr>
          <p:cNvCxnSpPr>
            <a:cxnSpLocks/>
          </p:cNvCxnSpPr>
          <p:nvPr/>
        </p:nvCxnSpPr>
        <p:spPr>
          <a:xfrm flipV="1">
            <a:off x="8682300" y="-254000"/>
            <a:ext cx="0" cy="7391400"/>
          </a:xfrm>
          <a:prstGeom prst="line">
            <a:avLst/>
          </a:prstGeom>
          <a:ln w="12700">
            <a:solidFill>
              <a:srgbClr val="5F2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69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5B627DCF-7F3A-B54D-864D-719F7946FC00}"/>
              </a:ext>
            </a:extLst>
          </p:cNvPr>
          <p:cNvSpPr txBox="1">
            <a:spLocks/>
          </p:cNvSpPr>
          <p:nvPr/>
        </p:nvSpPr>
        <p:spPr>
          <a:xfrm>
            <a:off x="425063" y="298290"/>
            <a:ext cx="2766830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1.3 </a:t>
            </a:r>
            <a:r>
              <a:rPr lang="ko-KR" altLang="en-US" dirty="0"/>
              <a:t>기대효과</a:t>
            </a:r>
            <a:endParaRPr lang="ko-Kore-KR" altLang="en-US" dirty="0"/>
          </a:p>
        </p:txBody>
      </p:sp>
      <p:cxnSp>
        <p:nvCxnSpPr>
          <p:cNvPr id="170" name="직선 연결선 13">
            <a:extLst>
              <a:ext uri="{FF2B5EF4-FFF2-40B4-BE49-F238E27FC236}">
                <a16:creationId xmlns:a16="http://schemas.microsoft.com/office/drawing/2014/main" id="{308D7599-0849-FB2B-1EC5-8140B538A7FA}"/>
              </a:ext>
            </a:extLst>
          </p:cNvPr>
          <p:cNvCxnSpPr>
            <a:cxnSpLocks/>
          </p:cNvCxnSpPr>
          <p:nvPr/>
        </p:nvCxnSpPr>
        <p:spPr>
          <a:xfrm flipH="1">
            <a:off x="0" y="3632932"/>
            <a:ext cx="12192000" cy="0"/>
          </a:xfrm>
          <a:prstGeom prst="line">
            <a:avLst/>
          </a:prstGeom>
          <a:ln w="12700">
            <a:solidFill>
              <a:srgbClr val="5F2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FE3AA0D5-BD00-6ECC-C4E1-4157256EC311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77" name="직선 연결선 216">
            <a:extLst>
              <a:ext uri="{FF2B5EF4-FFF2-40B4-BE49-F238E27FC236}">
                <a16:creationId xmlns:a16="http://schemas.microsoft.com/office/drawing/2014/main" id="{32DE71DC-C9AD-6E8E-723C-B9B008B3C332}"/>
              </a:ext>
            </a:extLst>
          </p:cNvPr>
          <p:cNvCxnSpPr>
            <a:cxnSpLocks/>
          </p:cNvCxnSpPr>
          <p:nvPr/>
        </p:nvCxnSpPr>
        <p:spPr>
          <a:xfrm flipV="1">
            <a:off x="7808250" y="-254000"/>
            <a:ext cx="0" cy="7391400"/>
          </a:xfrm>
          <a:prstGeom prst="line">
            <a:avLst/>
          </a:prstGeom>
          <a:ln w="12700">
            <a:solidFill>
              <a:srgbClr val="5F2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F0263893-3AEC-A776-7794-D492D0FD6205}"/>
              </a:ext>
            </a:extLst>
          </p:cNvPr>
          <p:cNvSpPr/>
          <p:nvPr/>
        </p:nvSpPr>
        <p:spPr>
          <a:xfrm rot="10800000">
            <a:off x="2637007" y="2443678"/>
            <a:ext cx="2380364" cy="238036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4406E4-6E57-0807-73C5-F7582523C0A3}"/>
              </a:ext>
            </a:extLst>
          </p:cNvPr>
          <p:cNvSpPr txBox="1"/>
          <p:nvPr/>
        </p:nvSpPr>
        <p:spPr>
          <a:xfrm>
            <a:off x="2757631" y="3308496"/>
            <a:ext cx="21627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300" b="1" dirty="0">
                <a:solidFill>
                  <a:schemeClr val="bg1"/>
                </a:solidFill>
              </a:rPr>
              <a:t>영화의 객관적 </a:t>
            </a:r>
            <a:endParaRPr lang="en-US" altLang="ko-KR" sz="23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300" b="1" dirty="0">
                <a:solidFill>
                  <a:schemeClr val="bg1"/>
                </a:solidFill>
              </a:rPr>
              <a:t>정보 제공</a:t>
            </a:r>
            <a:endParaRPr lang="en-US" altLang="ko-KR" sz="2300" b="1" dirty="0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3E21AC5-ED89-28EB-8751-C85E402426BF}"/>
              </a:ext>
            </a:extLst>
          </p:cNvPr>
          <p:cNvSpPr/>
          <p:nvPr/>
        </p:nvSpPr>
        <p:spPr>
          <a:xfrm rot="10800000">
            <a:off x="6262778" y="2196559"/>
            <a:ext cx="2874602" cy="2874600"/>
          </a:xfrm>
          <a:prstGeom prst="ellipse">
            <a:avLst/>
          </a:prstGeom>
          <a:solidFill>
            <a:srgbClr val="5F2D9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46AA15-B4DA-3712-B308-7EE87EA89ADC}"/>
              </a:ext>
            </a:extLst>
          </p:cNvPr>
          <p:cNvSpPr txBox="1"/>
          <p:nvPr/>
        </p:nvSpPr>
        <p:spPr>
          <a:xfrm>
            <a:off x="6653124" y="2878879"/>
            <a:ext cx="2058577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300" b="1" dirty="0">
                <a:solidFill>
                  <a:srgbClr val="FFDC17"/>
                </a:solidFill>
              </a:rPr>
              <a:t>영화 </a:t>
            </a:r>
            <a:endParaRPr lang="en-US" altLang="ko-KR" sz="2300" b="1" dirty="0">
              <a:solidFill>
                <a:srgbClr val="FFDC17"/>
              </a:solidFill>
            </a:endParaRPr>
          </a:p>
          <a:p>
            <a:pPr algn="ctr"/>
            <a:r>
              <a:rPr lang="ko-KR" altLang="en-US" sz="2300" b="1" dirty="0">
                <a:solidFill>
                  <a:srgbClr val="FFDC17"/>
                </a:solidFill>
              </a:rPr>
              <a:t>예비 관람색의</a:t>
            </a:r>
            <a:endParaRPr lang="en-US" altLang="ko-KR" sz="2300" b="1" dirty="0">
              <a:solidFill>
                <a:srgbClr val="FFDC17"/>
              </a:solidFill>
            </a:endParaRPr>
          </a:p>
          <a:p>
            <a:pPr algn="ctr"/>
            <a:r>
              <a:rPr lang="ko-KR" altLang="en-US" sz="2300" b="1" dirty="0">
                <a:solidFill>
                  <a:srgbClr val="FFDC17"/>
                </a:solidFill>
              </a:rPr>
              <a:t>합리적 소비</a:t>
            </a:r>
            <a:endParaRPr lang="en-US" altLang="ko-KR" sz="2300" b="1" dirty="0">
              <a:solidFill>
                <a:srgbClr val="FFDC17"/>
              </a:solidFill>
            </a:endParaRPr>
          </a:p>
          <a:p>
            <a:pPr algn="ctr"/>
            <a:r>
              <a:rPr lang="ko-KR" altLang="en-US" sz="2300" b="1" dirty="0">
                <a:solidFill>
                  <a:srgbClr val="FFDC17"/>
                </a:solidFill>
              </a:rPr>
              <a:t>유도</a:t>
            </a:r>
            <a:endParaRPr lang="en-US" altLang="ko-KR" sz="2300" b="1" dirty="0">
              <a:solidFill>
                <a:srgbClr val="FFDC17"/>
              </a:solidFill>
            </a:endParaRPr>
          </a:p>
        </p:txBody>
      </p:sp>
      <p:sp>
        <p:nvSpPr>
          <p:cNvPr id="16" name="삼각형 15">
            <a:extLst>
              <a:ext uri="{FF2B5EF4-FFF2-40B4-BE49-F238E27FC236}">
                <a16:creationId xmlns:a16="http://schemas.microsoft.com/office/drawing/2014/main" id="{A5DD3187-62AD-E893-B2E0-999CC119A780}"/>
              </a:ext>
            </a:extLst>
          </p:cNvPr>
          <p:cNvSpPr/>
          <p:nvPr/>
        </p:nvSpPr>
        <p:spPr>
          <a:xfrm rot="5400000">
            <a:off x="5323971" y="3352214"/>
            <a:ext cx="632148" cy="561434"/>
          </a:xfrm>
          <a:prstGeom prst="triangle">
            <a:avLst/>
          </a:prstGeom>
          <a:solidFill>
            <a:srgbClr val="FFD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5644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1C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4647175-7D20-EC8C-BFD3-DD07ED6193C1}"/>
              </a:ext>
            </a:extLst>
          </p:cNvPr>
          <p:cNvSpPr/>
          <p:nvPr/>
        </p:nvSpPr>
        <p:spPr>
          <a:xfrm>
            <a:off x="744219" y="970398"/>
            <a:ext cx="1014549" cy="57496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150" dirty="0">
                <a:solidFill>
                  <a:srgbClr val="FFDC1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ko-KR" altLang="en-US" sz="2400" b="1" spc="-150" dirty="0">
              <a:solidFill>
                <a:srgbClr val="FFDC17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61867F-9047-2B79-F11D-A9B607BC8CDF}"/>
              </a:ext>
            </a:extLst>
          </p:cNvPr>
          <p:cNvSpPr/>
          <p:nvPr/>
        </p:nvSpPr>
        <p:spPr>
          <a:xfrm>
            <a:off x="3756059" y="2239895"/>
            <a:ext cx="1990635" cy="87209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3280"/>
              </a:lnSpc>
            </a:pPr>
            <a:r>
              <a:rPr lang="en-US" altLang="ko-KR" sz="1600" b="1" spc="-150" dirty="0">
                <a:solidFill>
                  <a:srgbClr val="FFDC17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</a:p>
          <a:p>
            <a:pPr>
              <a:lnSpc>
                <a:spcPts val="3280"/>
              </a:lnSpc>
            </a:pPr>
            <a:r>
              <a:rPr lang="ko-KR" altLang="en-US" sz="1600" b="1" spc="-15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계획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296FED-8924-9C57-2190-85C744318DE7}"/>
              </a:ext>
            </a:extLst>
          </p:cNvPr>
          <p:cNvSpPr txBox="1"/>
          <p:nvPr/>
        </p:nvSpPr>
        <p:spPr>
          <a:xfrm>
            <a:off x="5845245" y="3241720"/>
            <a:ext cx="391160" cy="78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12750">
              <a:lnSpc>
                <a:spcPct val="150000"/>
              </a:lnSpc>
              <a:defRPr sz="3100">
                <a:solidFill>
                  <a:srgbClr val="929292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</a:p>
          <a:p>
            <a:pPr defTabSz="412750">
              <a:lnSpc>
                <a:spcPct val="150000"/>
              </a:lnSpc>
              <a:defRPr sz="3100">
                <a:solidFill>
                  <a:srgbClr val="929292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1050" spc="-50">
                <a:solidFill>
                  <a:schemeClr val="bg1">
                    <a:alpha val="4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34</a:t>
            </a:r>
          </a:p>
          <a:p>
            <a:pPr defTabSz="412750">
              <a:lnSpc>
                <a:spcPct val="150000"/>
              </a:lnSpc>
              <a:defRPr sz="3100">
                <a:solidFill>
                  <a:srgbClr val="929292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 lang="en-US" altLang="ko-KR" sz="1050" spc="-50">
              <a:solidFill>
                <a:schemeClr val="bg1">
                  <a:alpha val="46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A42599-71C7-9936-8DB3-9F7DB0EB1AAA}"/>
              </a:ext>
            </a:extLst>
          </p:cNvPr>
          <p:cNvSpPr txBox="1"/>
          <p:nvPr/>
        </p:nvSpPr>
        <p:spPr>
          <a:xfrm>
            <a:off x="3795166" y="3230577"/>
            <a:ext cx="2450312" cy="1272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412750">
              <a:lnSpc>
                <a:spcPct val="150000"/>
              </a:lnSpc>
              <a:defRPr sz="1050" spc="-50">
                <a:solidFill>
                  <a:schemeClr val="bg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defRPr>
            </a:lvl1pPr>
          </a:lstStyle>
          <a:p>
            <a:r>
              <a:rPr lang="en-US" altLang="ko-KR" dirty="0"/>
              <a:t>2-1. </a:t>
            </a:r>
            <a:r>
              <a:rPr lang="ko-KR" altLang="en-US" dirty="0"/>
              <a:t>정보 구조도</a:t>
            </a:r>
            <a:r>
              <a:rPr lang="en-US" altLang="ko-KR" dirty="0"/>
              <a:t>(IA)</a:t>
            </a:r>
          </a:p>
          <a:p>
            <a:r>
              <a:rPr lang="en-US" altLang="ko-KR" dirty="0"/>
              <a:t>2-2. </a:t>
            </a:r>
            <a:r>
              <a:rPr lang="ko-KR" altLang="en-US" dirty="0"/>
              <a:t>개발 프로세스</a:t>
            </a:r>
            <a:r>
              <a:rPr lang="en-US" altLang="ko-KR" dirty="0"/>
              <a:t>(SDP)</a:t>
            </a:r>
          </a:p>
          <a:p>
            <a:r>
              <a:rPr lang="en-US" altLang="ko-KR" dirty="0"/>
              <a:t>2-3.</a:t>
            </a:r>
            <a:r>
              <a:rPr lang="ko-KR" altLang="en-US" dirty="0"/>
              <a:t> 개발환경</a:t>
            </a:r>
            <a:endParaRPr lang="en-US" altLang="ko-KR" dirty="0"/>
          </a:p>
          <a:p>
            <a:r>
              <a:rPr lang="en-US" altLang="ko-KR" dirty="0"/>
              <a:t>2-4.</a:t>
            </a:r>
            <a:r>
              <a:rPr lang="ko-KR" altLang="en-US" dirty="0"/>
              <a:t> 조직구성</a:t>
            </a:r>
            <a:endParaRPr lang="en-US" altLang="ko-KR" dirty="0"/>
          </a:p>
          <a:p>
            <a:r>
              <a:rPr lang="en-US" altLang="ko-KR" dirty="0"/>
              <a:t>2-5.</a:t>
            </a:r>
            <a:r>
              <a:rPr lang="ko-KR" altLang="en-US" dirty="0"/>
              <a:t> </a:t>
            </a:r>
            <a:r>
              <a:rPr lang="en-US" altLang="ko-KR" dirty="0"/>
              <a:t>WBS</a:t>
            </a:r>
            <a:r>
              <a:rPr lang="en-US" altLang="ko-KR" sz="900" dirty="0"/>
              <a:t>(</a:t>
            </a:r>
            <a:r>
              <a:rPr lang="en-US" altLang="ko-Kore-KR" sz="900" dirty="0"/>
              <a:t>Work Breakdown Structure</a:t>
            </a:r>
            <a:r>
              <a:rPr lang="en-US" altLang="ko-KR" sz="900" dirty="0"/>
              <a:t>)</a:t>
            </a:r>
            <a:endParaRPr lang="en-US" altLang="ko-KR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97C51FB-2733-5B3D-6868-07A0624A04C6}"/>
              </a:ext>
            </a:extLst>
          </p:cNvPr>
          <p:cNvGrpSpPr/>
          <p:nvPr/>
        </p:nvGrpSpPr>
        <p:grpSpPr>
          <a:xfrm>
            <a:off x="879164" y="2224840"/>
            <a:ext cx="10767499" cy="1805109"/>
            <a:chOff x="879164" y="2224840"/>
            <a:chExt cx="10767499" cy="180510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FC141BC-0367-ECBE-B84B-30017BD02DED}"/>
                </a:ext>
              </a:extLst>
            </p:cNvPr>
            <p:cNvSpPr/>
            <p:nvPr/>
          </p:nvSpPr>
          <p:spPr>
            <a:xfrm>
              <a:off x="879164" y="2230086"/>
              <a:ext cx="1990635" cy="872098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ts val="3280"/>
                </a:lnSpc>
              </a:pPr>
              <a:r>
                <a:rPr lang="en-US" altLang="ko-KR" sz="1600" b="1" spc="-150" dirty="0">
                  <a:solidFill>
                    <a:srgbClr val="FFDC17">
                      <a:alpha val="25000"/>
                    </a:srgb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</a:p>
            <a:p>
              <a:pPr>
                <a:lnSpc>
                  <a:spcPts val="3280"/>
                </a:lnSpc>
              </a:pPr>
              <a:r>
                <a:rPr lang="ko-KR" altLang="en-US" sz="1600" b="1" spc="-150" dirty="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  <a:endParaRPr lang="ko-KR" altLang="en-US" sz="1600" b="1" spc="-150" dirty="0">
                <a:solidFill>
                  <a:schemeClr val="bg1">
                    <a:alpha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8F5B48E-EF3D-A76B-D2B6-E70078589867}"/>
                </a:ext>
              </a:extLst>
            </p:cNvPr>
            <p:cNvSpPr/>
            <p:nvPr/>
          </p:nvSpPr>
          <p:spPr>
            <a:xfrm>
              <a:off x="6582028" y="2238561"/>
              <a:ext cx="2227437" cy="877613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ts val="3280"/>
                </a:lnSpc>
              </a:pPr>
              <a:r>
                <a:rPr lang="en-US" altLang="ko-KR" sz="1600" b="1" spc="-150" dirty="0">
                  <a:solidFill>
                    <a:srgbClr val="FFDC17">
                      <a:alpha val="25000"/>
                    </a:srgb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03</a:t>
              </a:r>
            </a:p>
            <a:p>
              <a:pPr>
                <a:lnSpc>
                  <a:spcPts val="3280"/>
                </a:lnSpc>
              </a:pPr>
              <a:r>
                <a:rPr lang="ko-KR" altLang="en-US" sz="1600" b="1" spc="-150" dirty="0">
                  <a:solidFill>
                    <a:schemeClr val="bg1">
                      <a:alpha val="2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 설계와 구현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BD4AB43-3AEA-D431-C01D-EF8C7594AF95}"/>
                </a:ext>
              </a:extLst>
            </p:cNvPr>
            <p:cNvSpPr txBox="1"/>
            <p:nvPr/>
          </p:nvSpPr>
          <p:spPr>
            <a:xfrm>
              <a:off x="8664828" y="3230577"/>
              <a:ext cx="391160" cy="545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40</a:t>
              </a:r>
              <a:r>
                <a:rPr lang="ko-KR" altLang="en-US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en-US" altLang="ko-KR" sz="1050" spc="-50">
                <a:solidFill>
                  <a:schemeClr val="bg1">
                    <a:alpha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52</a:t>
              </a:r>
              <a:r>
                <a:rPr lang="ko-KR" altLang="en-US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en-US" altLang="ko-KR" sz="1050" spc="-50">
                <a:solidFill>
                  <a:schemeClr val="bg1">
                    <a:alpha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4FFEE78-DFC0-51FD-C0B3-459907FC2B8D}"/>
                </a:ext>
              </a:extLst>
            </p:cNvPr>
            <p:cNvSpPr txBox="1"/>
            <p:nvPr/>
          </p:nvSpPr>
          <p:spPr>
            <a:xfrm>
              <a:off x="2970067" y="3241720"/>
              <a:ext cx="391160" cy="788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04</a:t>
              </a:r>
              <a:r>
                <a:rPr lang="ko-KR" altLang="en-US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en-US" altLang="ko-KR" sz="1050" spc="-50">
                <a:solidFill>
                  <a:schemeClr val="bg1">
                    <a:alpha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08</a:t>
              </a:r>
            </a:p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50375C0-701B-4490-BEF8-92599CE32F2C}"/>
                </a:ext>
              </a:extLst>
            </p:cNvPr>
            <p:cNvSpPr/>
            <p:nvPr/>
          </p:nvSpPr>
          <p:spPr>
            <a:xfrm>
              <a:off x="9422348" y="2224840"/>
              <a:ext cx="1990635" cy="872098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ts val="3280"/>
                </a:lnSpc>
              </a:pPr>
              <a:r>
                <a:rPr lang="en-US" altLang="ko-KR" sz="1600" b="1" spc="-150" dirty="0">
                  <a:solidFill>
                    <a:srgbClr val="FFDC17">
                      <a:alpha val="25000"/>
                    </a:srgb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04</a:t>
              </a:r>
            </a:p>
            <a:p>
              <a:pPr>
                <a:lnSpc>
                  <a:spcPts val="3280"/>
                </a:lnSpc>
              </a:pPr>
              <a:r>
                <a:rPr lang="ko-KR" altLang="en-US" sz="1600" b="1" spc="-150" dirty="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결과</a:t>
              </a:r>
              <a:endParaRPr lang="ko-KR" altLang="en-US" sz="1600" b="1" spc="-150" dirty="0">
                <a:solidFill>
                  <a:schemeClr val="bg1">
                    <a:alpha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5096AC0-887E-E715-BE25-08ACCE78151D}"/>
                </a:ext>
              </a:extLst>
            </p:cNvPr>
            <p:cNvSpPr txBox="1"/>
            <p:nvPr/>
          </p:nvSpPr>
          <p:spPr>
            <a:xfrm>
              <a:off x="11255503" y="3207047"/>
              <a:ext cx="391160" cy="303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12750">
                <a:lnSpc>
                  <a:spcPct val="150000"/>
                </a:lnSpc>
                <a:defRPr sz="3100">
                  <a:solidFill>
                    <a:srgbClr val="929292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en-US" altLang="ko-KR" sz="1050" spc="-50">
                  <a:solidFill>
                    <a:schemeClr val="bg1">
                      <a:alpha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39F42B6-8E06-B1A5-C387-85F7ED589474}"/>
                </a:ext>
              </a:extLst>
            </p:cNvPr>
            <p:cNvSpPr txBox="1"/>
            <p:nvPr/>
          </p:nvSpPr>
          <p:spPr>
            <a:xfrm>
              <a:off x="917264" y="3241720"/>
              <a:ext cx="2644153" cy="788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defTabSz="412750">
                <a:lnSpc>
                  <a:spcPct val="150000"/>
                </a:lnSpc>
                <a:defRPr sz="1050" spc="-50">
                  <a:solidFill>
                    <a:schemeClr val="bg1">
                      <a:alpha val="9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1-1.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개발배경 및 개발목적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1-2.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프로젝트 컨셉 소개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1-3.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기대효과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89F180F-5F49-4E3D-249E-65B1B5FAD56D}"/>
                </a:ext>
              </a:extLst>
            </p:cNvPr>
            <p:cNvSpPr txBox="1"/>
            <p:nvPr/>
          </p:nvSpPr>
          <p:spPr>
            <a:xfrm>
              <a:off x="6620128" y="3190778"/>
              <a:ext cx="2981835" cy="794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defTabSz="412750">
                <a:lnSpc>
                  <a:spcPct val="150000"/>
                </a:lnSpc>
                <a:defRPr sz="1050" spc="-50">
                  <a:solidFill>
                    <a:schemeClr val="bg1">
                      <a:alpha val="9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3-1.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요구사항 정의 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3-2.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시스템 구조 설계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3-3. UI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화면 설계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DFEEADD-FFD3-81B9-B06E-BE46D35FAF2B}"/>
                </a:ext>
              </a:extLst>
            </p:cNvPr>
            <p:cNvSpPr txBox="1"/>
            <p:nvPr/>
          </p:nvSpPr>
          <p:spPr>
            <a:xfrm>
              <a:off x="9475833" y="3181864"/>
              <a:ext cx="1756886" cy="545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defTabSz="412750">
                <a:lnSpc>
                  <a:spcPct val="150000"/>
                </a:lnSpc>
                <a:defRPr sz="1050" spc="-50">
                  <a:solidFill>
                    <a:schemeClr val="bg1">
                      <a:alpha val="9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4-1.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프로젝트 산출물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alpha val="25000"/>
                    </a:schemeClr>
                  </a:solidFill>
                </a:rPr>
                <a:t>4-2. </a:t>
              </a:r>
              <a:r>
                <a:rPr lang="ko-KR" altLang="en-US" dirty="0">
                  <a:solidFill>
                    <a:schemeClr val="bg1">
                      <a:alpha val="25000"/>
                    </a:schemeClr>
                  </a:solidFill>
                </a:rPr>
                <a:t>참여인원 소감</a:t>
              </a:r>
              <a:endParaRPr lang="en-US" altLang="ko-KR" dirty="0">
                <a:solidFill>
                  <a:schemeClr val="bg1">
                    <a:alpha val="25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모델 1" descr="Film Reel">
                <a:extLst>
                  <a:ext uri="{FF2B5EF4-FFF2-40B4-BE49-F238E27FC236}">
                    <a16:creationId xmlns:a16="http://schemas.microsoft.com/office/drawing/2014/main" id="{C1B4C184-9EA1-96CD-84A1-A6759B68444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42767383"/>
                  </p:ext>
                </p:extLst>
              </p:nvPr>
            </p:nvGraphicFramePr>
            <p:xfrm>
              <a:off x="9375855" y="5214051"/>
              <a:ext cx="2596588" cy="139707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596588" cy="1397078"/>
                    </a:xfrm>
                    <a:prstGeom prst="rect">
                      <a:avLst/>
                    </a:prstGeom>
                  </am3d:spPr>
                  <am3d:camera>
                    <am3d:pos x="0" y="0" z="547551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8920" d="1000000"/>
                    <am3d:preTrans dx="3499240" dy="-2095472" dz="-406927"/>
                    <am3d:scale>
                      <am3d:sx n="1000000" d="1000000"/>
                      <am3d:sy n="1000000" d="1000000"/>
                      <am3d:sz n="1000000" d="1000000"/>
                    </am3d:scale>
                    <am3d:rot ax="344689" ay="1767583" az="16995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917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모델 1" descr="Film Reel">
                <a:extLst>
                  <a:ext uri="{FF2B5EF4-FFF2-40B4-BE49-F238E27FC236}">
                    <a16:creationId xmlns:a16="http://schemas.microsoft.com/office/drawing/2014/main" id="{C1B4C184-9EA1-96CD-84A1-A6759B6844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75855" y="5214051"/>
                <a:ext cx="2596588" cy="139707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724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5B627DCF-7F3A-B54D-864D-719F7946FC00}"/>
              </a:ext>
            </a:extLst>
          </p:cNvPr>
          <p:cNvSpPr txBox="1">
            <a:spLocks/>
          </p:cNvSpPr>
          <p:nvPr/>
        </p:nvSpPr>
        <p:spPr>
          <a:xfrm>
            <a:off x="425063" y="298290"/>
            <a:ext cx="2766830" cy="3600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/>
              <a:t>2.1 </a:t>
            </a:r>
            <a:r>
              <a:rPr lang="ko-KR" altLang="en-US" dirty="0"/>
              <a:t>정보 구조도</a:t>
            </a:r>
            <a:r>
              <a:rPr lang="en-US" altLang="ko-KR" dirty="0"/>
              <a:t>(IA)</a:t>
            </a:r>
            <a:endParaRPr lang="ko-Kore-KR" altLang="en-US" dirty="0"/>
          </a:p>
        </p:txBody>
      </p:sp>
      <p:sp>
        <p:nvSpPr>
          <p:cNvPr id="3" name="사각형: 둥근 모서리 38">
            <a:extLst>
              <a:ext uri="{FF2B5EF4-FFF2-40B4-BE49-F238E27FC236}">
                <a16:creationId xmlns:a16="http://schemas.microsoft.com/office/drawing/2014/main" id="{959554C8-7110-9C90-C668-8CE17385B1C9}"/>
              </a:ext>
            </a:extLst>
          </p:cNvPr>
          <p:cNvSpPr/>
          <p:nvPr/>
        </p:nvSpPr>
        <p:spPr>
          <a:xfrm>
            <a:off x="5036245" y="1721772"/>
            <a:ext cx="3452082" cy="3712691"/>
          </a:xfrm>
          <a:prstGeom prst="roundRect">
            <a:avLst/>
          </a:prstGeom>
          <a:ln>
            <a:solidFill>
              <a:srgbClr val="5F2D9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40">
            <a:extLst>
              <a:ext uri="{FF2B5EF4-FFF2-40B4-BE49-F238E27FC236}">
                <a16:creationId xmlns:a16="http://schemas.microsoft.com/office/drawing/2014/main" id="{59FB268B-137A-0C7C-9D63-E6373FEC4A41}"/>
              </a:ext>
            </a:extLst>
          </p:cNvPr>
          <p:cNvSpPr/>
          <p:nvPr/>
        </p:nvSpPr>
        <p:spPr>
          <a:xfrm>
            <a:off x="812269" y="1721772"/>
            <a:ext cx="3765336" cy="3712692"/>
          </a:xfrm>
          <a:prstGeom prst="roundRect">
            <a:avLst/>
          </a:prstGeom>
          <a:ln>
            <a:solidFill>
              <a:srgbClr val="5F2D9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41">
            <a:extLst>
              <a:ext uri="{FF2B5EF4-FFF2-40B4-BE49-F238E27FC236}">
                <a16:creationId xmlns:a16="http://schemas.microsoft.com/office/drawing/2014/main" id="{B87EC42A-EE22-36A5-4ED7-40F553551A55}"/>
              </a:ext>
            </a:extLst>
          </p:cNvPr>
          <p:cNvSpPr/>
          <p:nvPr/>
        </p:nvSpPr>
        <p:spPr>
          <a:xfrm>
            <a:off x="2225682" y="1523836"/>
            <a:ext cx="940942" cy="469311"/>
          </a:xfrm>
          <a:prstGeom prst="roundRect">
            <a:avLst>
              <a:gd name="adj" fmla="val 50000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수집</a:t>
            </a:r>
          </a:p>
        </p:txBody>
      </p:sp>
      <p:sp>
        <p:nvSpPr>
          <p:cNvPr id="12" name="사각형: 둥근 모서리 36">
            <a:extLst>
              <a:ext uri="{FF2B5EF4-FFF2-40B4-BE49-F238E27FC236}">
                <a16:creationId xmlns:a16="http://schemas.microsoft.com/office/drawing/2014/main" id="{810A4A60-AD68-DF66-2225-353454E0186E}"/>
              </a:ext>
            </a:extLst>
          </p:cNvPr>
          <p:cNvSpPr/>
          <p:nvPr/>
        </p:nvSpPr>
        <p:spPr>
          <a:xfrm>
            <a:off x="8957311" y="1721772"/>
            <a:ext cx="2396319" cy="3712691"/>
          </a:xfrm>
          <a:prstGeom prst="roundRect">
            <a:avLst/>
          </a:prstGeom>
          <a:ln>
            <a:solidFill>
              <a:srgbClr val="5F2D9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CC78E4-ED77-66D3-A084-3C38FAE50A57}"/>
              </a:ext>
            </a:extLst>
          </p:cNvPr>
          <p:cNvSpPr txBox="1"/>
          <p:nvPr/>
        </p:nvSpPr>
        <p:spPr>
          <a:xfrm>
            <a:off x="9476502" y="4182016"/>
            <a:ext cx="1329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DB </a:t>
            </a:r>
            <a:r>
              <a:rPr lang="ko-KR" altLang="en-US" dirty="0">
                <a:solidFill>
                  <a:schemeClr val="bg1"/>
                </a:solidFill>
              </a:rPr>
              <a:t>저장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EFB95D-078A-2882-D2E2-AFEF00C1C685}"/>
              </a:ext>
            </a:extLst>
          </p:cNvPr>
          <p:cNvSpPr txBox="1"/>
          <p:nvPr/>
        </p:nvSpPr>
        <p:spPr>
          <a:xfrm>
            <a:off x="966422" y="2567813"/>
            <a:ext cx="3719731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추출 정보 </a:t>
            </a:r>
            <a:r>
              <a:rPr lang="en-US" altLang="ko-KR" sz="15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영화제목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리뷰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z="1400" dirty="0" err="1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별점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일자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,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br>
              <a:rPr lang="en-US" altLang="ko-KR" sz="14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</a:b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        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총 </a:t>
            </a:r>
            <a:r>
              <a:rPr lang="ko-KR" altLang="en-US" sz="1400" dirty="0" err="1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별점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z="1400" dirty="0" err="1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리뷰번호</a:t>
            </a:r>
            <a:endParaRPr lang="ko-KR" altLang="en-US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C1F964-1E56-62EA-68FA-BDDC5FA73161}"/>
              </a:ext>
            </a:extLst>
          </p:cNvPr>
          <p:cNvSpPr txBox="1"/>
          <p:nvPr/>
        </p:nvSpPr>
        <p:spPr>
          <a:xfrm>
            <a:off x="1479665" y="2091104"/>
            <a:ext cx="2165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네이버 영화 리뷰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B4D544-EB79-10FD-F78F-1C4034C459F1}"/>
              </a:ext>
            </a:extLst>
          </p:cNvPr>
          <p:cNvSpPr txBox="1"/>
          <p:nvPr/>
        </p:nvSpPr>
        <p:spPr>
          <a:xfrm>
            <a:off x="1080742" y="3547556"/>
            <a:ext cx="302105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KOBIS</a:t>
            </a:r>
          </a:p>
          <a:p>
            <a:pPr algn="ctr"/>
            <a:r>
              <a:rPr lang="en-US" altLang="ko-KR" sz="15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5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영화관입장권통합전산망</a:t>
            </a:r>
            <a:r>
              <a:rPr lang="en-US" altLang="ko-KR" sz="15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5F10D4-1389-64F5-898F-5CEC4F841C5B}"/>
              </a:ext>
            </a:extLst>
          </p:cNvPr>
          <p:cNvSpPr txBox="1"/>
          <p:nvPr/>
        </p:nvSpPr>
        <p:spPr>
          <a:xfrm>
            <a:off x="879909" y="4291378"/>
            <a:ext cx="357916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추출 정보 </a:t>
            </a:r>
            <a:r>
              <a:rPr lang="en-US" altLang="ko-KR" sz="15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br>
              <a:rPr lang="en-US" altLang="ko-KR" sz="15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일자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관객수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영화제목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장르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개봉일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감독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주연배우</a:t>
            </a:r>
            <a:endParaRPr lang="ko-KR" altLang="en-US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사각형: 둥근 모서리 37">
            <a:extLst>
              <a:ext uri="{FF2B5EF4-FFF2-40B4-BE49-F238E27FC236}">
                <a16:creationId xmlns:a16="http://schemas.microsoft.com/office/drawing/2014/main" id="{356A7A84-7281-BBFE-DD1D-C8134FCD99D2}"/>
              </a:ext>
            </a:extLst>
          </p:cNvPr>
          <p:cNvSpPr/>
          <p:nvPr/>
        </p:nvSpPr>
        <p:spPr>
          <a:xfrm>
            <a:off x="9685000" y="1523836"/>
            <a:ext cx="940942" cy="469311"/>
          </a:xfrm>
          <a:prstGeom prst="roundRect">
            <a:avLst>
              <a:gd name="adj" fmla="val 50000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사각형: 둥근 모서리 39">
            <a:extLst>
              <a:ext uri="{FF2B5EF4-FFF2-40B4-BE49-F238E27FC236}">
                <a16:creationId xmlns:a16="http://schemas.microsoft.com/office/drawing/2014/main" id="{EB96194E-0083-7A02-46A9-E94A59F07EA8}"/>
              </a:ext>
            </a:extLst>
          </p:cNvPr>
          <p:cNvSpPr/>
          <p:nvPr/>
        </p:nvSpPr>
        <p:spPr>
          <a:xfrm>
            <a:off x="5940322" y="1523836"/>
            <a:ext cx="1678779" cy="469311"/>
          </a:xfrm>
          <a:prstGeom prst="roundRect">
            <a:avLst>
              <a:gd name="adj" fmla="val 50000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정보화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정제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0" name="직선 연결선 17">
            <a:extLst>
              <a:ext uri="{FF2B5EF4-FFF2-40B4-BE49-F238E27FC236}">
                <a16:creationId xmlns:a16="http://schemas.microsoft.com/office/drawing/2014/main" id="{3E2479F5-7BC5-F4BA-D886-D636525296A2}"/>
              </a:ext>
            </a:extLst>
          </p:cNvPr>
          <p:cNvCxnSpPr>
            <a:cxnSpLocks/>
          </p:cNvCxnSpPr>
          <p:nvPr/>
        </p:nvCxnSpPr>
        <p:spPr>
          <a:xfrm>
            <a:off x="966422" y="3353986"/>
            <a:ext cx="3492652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F63DA9F-348B-5738-DD63-8809885FDE27}"/>
              </a:ext>
            </a:extLst>
          </p:cNvPr>
          <p:cNvSpPr txBox="1"/>
          <p:nvPr/>
        </p:nvSpPr>
        <p:spPr>
          <a:xfrm>
            <a:off x="5131167" y="2567813"/>
            <a:ext cx="3719731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5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en-US" altLang="ko-KR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감성 분석</a:t>
            </a:r>
            <a:endParaRPr lang="en-US" altLang="ko-KR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D2A136-60F6-5513-7473-BDC3A5722EC8}"/>
              </a:ext>
            </a:extLst>
          </p:cNvPr>
          <p:cNvSpPr txBox="1"/>
          <p:nvPr/>
        </p:nvSpPr>
        <p:spPr>
          <a:xfrm>
            <a:off x="5652342" y="2091104"/>
            <a:ext cx="2165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네이버 영화 리뷰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CEADA3-123E-8E1B-DAB9-C710ABCC20BC}"/>
              </a:ext>
            </a:extLst>
          </p:cNvPr>
          <p:cNvSpPr txBox="1"/>
          <p:nvPr/>
        </p:nvSpPr>
        <p:spPr>
          <a:xfrm>
            <a:off x="9490764" y="2544698"/>
            <a:ext cx="1329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저장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4" name="직선 연결선 2">
            <a:extLst>
              <a:ext uri="{FF2B5EF4-FFF2-40B4-BE49-F238E27FC236}">
                <a16:creationId xmlns:a16="http://schemas.microsoft.com/office/drawing/2014/main" id="{62C7C813-EE29-B18F-840C-90870CD1814A}"/>
              </a:ext>
            </a:extLst>
          </p:cNvPr>
          <p:cNvCxnSpPr>
            <a:cxnSpLocks/>
          </p:cNvCxnSpPr>
          <p:nvPr/>
        </p:nvCxnSpPr>
        <p:spPr>
          <a:xfrm>
            <a:off x="5257630" y="3355771"/>
            <a:ext cx="312822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51BB682-F7CA-B34A-FF9F-769E61CE2D66}"/>
              </a:ext>
            </a:extLst>
          </p:cNvPr>
          <p:cNvSpPr txBox="1"/>
          <p:nvPr/>
        </p:nvSpPr>
        <p:spPr>
          <a:xfrm>
            <a:off x="5200852" y="3480789"/>
            <a:ext cx="302105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KOBIS</a:t>
            </a:r>
          </a:p>
          <a:p>
            <a:pPr algn="ctr"/>
            <a:r>
              <a:rPr lang="en-US" altLang="ko-KR" sz="15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5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영화관입장권통합전산망</a:t>
            </a:r>
            <a:r>
              <a:rPr lang="en-US" altLang="ko-KR" sz="15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505A07-2DD0-58AA-9332-5DE05A48D734}"/>
              </a:ext>
            </a:extLst>
          </p:cNvPr>
          <p:cNvSpPr txBox="1"/>
          <p:nvPr/>
        </p:nvSpPr>
        <p:spPr>
          <a:xfrm>
            <a:off x="5118550" y="4224611"/>
            <a:ext cx="3579165" cy="361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50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15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5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B150D3-CE0D-7F32-BE27-F92953F2C559}"/>
              </a:ext>
            </a:extLst>
          </p:cNvPr>
          <p:cNvSpPr txBox="1"/>
          <p:nvPr/>
        </p:nvSpPr>
        <p:spPr>
          <a:xfrm>
            <a:off x="775083" y="5769942"/>
            <a:ext cx="9051637" cy="49244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네이버 영화 </a:t>
            </a:r>
            <a:r>
              <a:rPr lang="en-US" altLang="ko-KR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(https://movie.naver.com/</a:t>
            </a:r>
            <a:r>
              <a:rPr lang="en" altLang="ko-KR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</a:p>
          <a:p>
            <a:r>
              <a:rPr lang="en" altLang="ko-KR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영화관입장권통합전산망</a:t>
            </a:r>
            <a:r>
              <a:rPr lang="en-US" altLang="ko-KR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(https://www.kobis.or.kr</a:t>
            </a:r>
            <a:r>
              <a:rPr lang="en" altLang="ko-KR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/)</a:t>
            </a:r>
            <a:endParaRPr lang="ko-KR" altLang="en-US" sz="1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99EABB-BFB3-9372-44A9-85C6C556EC77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845348B9-CCEA-3DBC-2CCE-1B686B834CBB}"/>
              </a:ext>
            </a:extLst>
          </p:cNvPr>
          <p:cNvSpPr txBox="1">
            <a:spLocks/>
          </p:cNvSpPr>
          <p:nvPr/>
        </p:nvSpPr>
        <p:spPr>
          <a:xfrm>
            <a:off x="812269" y="618083"/>
            <a:ext cx="4428005" cy="43333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sz="1400" dirty="0"/>
              <a:t>(IA, Information Architecture)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9673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1973</TotalTime>
  <Words>1855</Words>
  <Application>Microsoft Macintosh PowerPoint</Application>
  <PresentationFormat>와이드스크린</PresentationFormat>
  <Paragraphs>515</Paragraphs>
  <Slides>31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0" baseType="lpstr">
      <vt:lpstr>나눔스퀘어라운드 Regular</vt:lpstr>
      <vt:lpstr>Apple SD Gothic Neo Medium</vt:lpstr>
      <vt:lpstr>Doppio One</vt:lpstr>
      <vt:lpstr>맑은 고딕</vt:lpstr>
      <vt:lpstr>나눔고딕</vt:lpstr>
      <vt:lpstr>ui-monospace</vt:lpstr>
      <vt:lpstr>Arial</vt:lpstr>
      <vt:lpstr>Noto Sans CJK KR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고청명(교학처 학생지원팀(안성))</dc:creator>
  <cp:lastModifiedBy>권지민</cp:lastModifiedBy>
  <cp:revision>168</cp:revision>
  <dcterms:created xsi:type="dcterms:W3CDTF">2022-10-17T02:41:20Z</dcterms:created>
  <dcterms:modified xsi:type="dcterms:W3CDTF">2022-10-27T23:10:57Z</dcterms:modified>
</cp:coreProperties>
</file>